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1"/>
  </p:notesMasterIdLst>
  <p:sldIdLst>
    <p:sldId id="257" r:id="rId2"/>
    <p:sldId id="256" r:id="rId3"/>
    <p:sldId id="548" r:id="rId4"/>
    <p:sldId id="309" r:id="rId5"/>
    <p:sldId id="282" r:id="rId6"/>
    <p:sldId id="308" r:id="rId7"/>
    <p:sldId id="310" r:id="rId8"/>
    <p:sldId id="662" r:id="rId9"/>
    <p:sldId id="307" r:id="rId10"/>
    <p:sldId id="664" r:id="rId11"/>
    <p:sldId id="671" r:id="rId12"/>
    <p:sldId id="672" r:id="rId13"/>
    <p:sldId id="673" r:id="rId14"/>
    <p:sldId id="674" r:id="rId15"/>
    <p:sldId id="675" r:id="rId16"/>
    <p:sldId id="677" r:id="rId17"/>
    <p:sldId id="386" r:id="rId18"/>
    <p:sldId id="286" r:id="rId19"/>
    <p:sldId id="670" r:id="rId20"/>
    <p:sldId id="313" r:id="rId21"/>
    <p:sldId id="463" r:id="rId22"/>
    <p:sldId id="355" r:id="rId23"/>
    <p:sldId id="316" r:id="rId24"/>
    <p:sldId id="314" r:id="rId25"/>
    <p:sldId id="317" r:id="rId26"/>
    <p:sldId id="315" r:id="rId27"/>
    <p:sldId id="323" r:id="rId28"/>
    <p:sldId id="322" r:id="rId29"/>
    <p:sldId id="678"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3730"/>
    <p:restoredTop sz="96327"/>
  </p:normalViewPr>
  <p:slideViewPr>
    <p:cSldViewPr snapToGrid="0">
      <p:cViewPr varScale="1">
        <p:scale>
          <a:sx n="122" d="100"/>
          <a:sy n="122" d="100"/>
        </p:scale>
        <p:origin x="224" y="32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CE92CF7-F9FC-BA49-8EF5-AB3B99E1FAA1}" type="datetimeFigureOut">
              <a:rPr lang="en-GB" smtClean="0"/>
              <a:t>18/07/2023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8F8CC32-6BFB-7B4E-BD47-74C96EE330A2}" type="slidenum">
              <a:rPr lang="en-GB" smtClean="0"/>
              <a:t>‹#›</a:t>
            </a:fld>
            <a:endParaRPr lang="en-GB"/>
          </a:p>
        </p:txBody>
      </p:sp>
    </p:spTree>
    <p:extLst>
      <p:ext uri="{BB962C8B-B14F-4D97-AF65-F5344CB8AC3E}">
        <p14:creationId xmlns:p14="http://schemas.microsoft.com/office/powerpoint/2010/main" val="42433695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 all for</a:t>
            </a:r>
            <a:r>
              <a:rPr lang="en-US" baseline="0" dirty="0"/>
              <a:t> coming, it’s a particular pleasure to be here at NYU.</a:t>
            </a:r>
          </a:p>
          <a:p>
            <a:r>
              <a:rPr lang="en-US" baseline="0" dirty="0"/>
              <a:t>Much of the work that I’m going to describe has been directly inspired by ideas which were first developed here.</a:t>
            </a:r>
            <a:endParaRPr lang="en-US" dirty="0"/>
          </a:p>
        </p:txBody>
      </p:sp>
      <p:sp>
        <p:nvSpPr>
          <p:cNvPr id="4" name="Slide Number Placeholder 3"/>
          <p:cNvSpPr>
            <a:spLocks noGrp="1"/>
          </p:cNvSpPr>
          <p:nvPr>
            <p:ph type="sldNum" sz="quarter" idx="10"/>
          </p:nvPr>
        </p:nvSpPr>
        <p:spPr/>
        <p:txBody>
          <a:bodyPr/>
          <a:lstStyle/>
          <a:p>
            <a:fld id="{B8428316-86E4-0248-838B-5275ACAB1797}" type="slidenum">
              <a:t>1</a:t>
            </a:fld>
            <a:endParaRPr lang="en-US"/>
          </a:p>
        </p:txBody>
      </p:sp>
    </p:spTree>
    <p:extLst>
      <p:ext uri="{BB962C8B-B14F-4D97-AF65-F5344CB8AC3E}">
        <p14:creationId xmlns:p14="http://schemas.microsoft.com/office/powerpoint/2010/main" val="30599194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012CED7-B9CB-4343-8677-F2F81A86ADA6}" type="slidenum">
              <a:t>11</a:t>
            </a:fld>
            <a:endParaRPr lang="en-US"/>
          </a:p>
        </p:txBody>
      </p:sp>
    </p:spTree>
    <p:extLst>
      <p:ext uri="{BB962C8B-B14F-4D97-AF65-F5344CB8AC3E}">
        <p14:creationId xmlns:p14="http://schemas.microsoft.com/office/powerpoint/2010/main" val="9195666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690F809-ECD4-B34C-9734-7BCF84FCA4FC}" type="slidenum">
              <a:rPr lang="en-GB" smtClean="0"/>
              <a:t>12</a:t>
            </a:fld>
            <a:endParaRPr lang="en-GB"/>
          </a:p>
        </p:txBody>
      </p:sp>
    </p:spTree>
    <p:extLst>
      <p:ext uri="{BB962C8B-B14F-4D97-AF65-F5344CB8AC3E}">
        <p14:creationId xmlns:p14="http://schemas.microsoft.com/office/powerpoint/2010/main" val="28821839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690F809-ECD4-B34C-9734-7BCF84FCA4FC}" type="slidenum">
              <a:rPr lang="en-GB" smtClean="0"/>
              <a:t>13</a:t>
            </a:fld>
            <a:endParaRPr lang="en-GB"/>
          </a:p>
        </p:txBody>
      </p:sp>
    </p:spTree>
    <p:extLst>
      <p:ext uri="{BB962C8B-B14F-4D97-AF65-F5344CB8AC3E}">
        <p14:creationId xmlns:p14="http://schemas.microsoft.com/office/powerpoint/2010/main" val="30904395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690F809-ECD4-B34C-9734-7BCF84FCA4FC}" type="slidenum">
              <a:rPr lang="en-GB" smtClean="0"/>
              <a:t>14</a:t>
            </a:fld>
            <a:endParaRPr lang="en-GB"/>
          </a:p>
        </p:txBody>
      </p:sp>
    </p:spTree>
    <p:extLst>
      <p:ext uri="{BB962C8B-B14F-4D97-AF65-F5344CB8AC3E}">
        <p14:creationId xmlns:p14="http://schemas.microsoft.com/office/powerpoint/2010/main" val="36472932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690F809-ECD4-B34C-9734-7BCF84FCA4FC}" type="slidenum">
              <a:rPr lang="en-GB" smtClean="0"/>
              <a:t>15</a:t>
            </a:fld>
            <a:endParaRPr lang="en-GB"/>
          </a:p>
        </p:txBody>
      </p:sp>
    </p:spTree>
    <p:extLst>
      <p:ext uri="{BB962C8B-B14F-4D97-AF65-F5344CB8AC3E}">
        <p14:creationId xmlns:p14="http://schemas.microsoft.com/office/powerpoint/2010/main" val="31387887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690F809-ECD4-B34C-9734-7BCF84FCA4FC}" type="slidenum">
              <a:rPr lang="en-GB" smtClean="0"/>
              <a:t>16</a:t>
            </a:fld>
            <a:endParaRPr lang="en-GB"/>
          </a:p>
        </p:txBody>
      </p:sp>
    </p:spTree>
    <p:extLst>
      <p:ext uri="{BB962C8B-B14F-4D97-AF65-F5344CB8AC3E}">
        <p14:creationId xmlns:p14="http://schemas.microsoft.com/office/powerpoint/2010/main" val="35866152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a:t>Let’s begin with a question. What is really special about human intelligence?  What makes us distinctive from that of other highly intelligent species, such as monkeys and birds?</a:t>
            </a:r>
          </a:p>
          <a:p>
            <a:r>
              <a:rPr lang="en-US" baseline="0"/>
              <a:t>Well, there are lots of anwers to this question, but in this talk I’d like to focus on one of them.</a:t>
            </a:r>
          </a:p>
          <a:p>
            <a:endParaRPr lang="en-US"/>
          </a:p>
        </p:txBody>
      </p:sp>
      <p:sp>
        <p:nvSpPr>
          <p:cNvPr id="4" name="Slide Number Placeholder 3"/>
          <p:cNvSpPr>
            <a:spLocks noGrp="1"/>
          </p:cNvSpPr>
          <p:nvPr>
            <p:ph type="sldNum" sz="quarter" idx="10"/>
          </p:nvPr>
        </p:nvSpPr>
        <p:spPr/>
        <p:txBody>
          <a:bodyPr/>
          <a:lstStyle/>
          <a:p>
            <a:fld id="{B012CED7-B9CB-4343-8677-F2F81A86ADA6}" type="slidenum">
              <a:t>17</a:t>
            </a:fld>
            <a:endParaRPr lang="en-US"/>
          </a:p>
        </p:txBody>
      </p:sp>
    </p:spTree>
    <p:extLst>
      <p:ext uri="{BB962C8B-B14F-4D97-AF65-F5344CB8AC3E}">
        <p14:creationId xmlns:p14="http://schemas.microsoft.com/office/powerpoint/2010/main" val="33010991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690F809-ECD4-B34C-9734-7BCF84FCA4FC}" type="slidenum">
              <a:rPr lang="en-GB" smtClean="0"/>
              <a:t>18</a:t>
            </a:fld>
            <a:endParaRPr lang="en-GB"/>
          </a:p>
        </p:txBody>
      </p:sp>
    </p:spTree>
    <p:extLst>
      <p:ext uri="{BB962C8B-B14F-4D97-AF65-F5344CB8AC3E}">
        <p14:creationId xmlns:p14="http://schemas.microsoft.com/office/powerpoint/2010/main" val="11952225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012CED7-B9CB-4343-8677-F2F81A86ADA6}" type="slidenum">
              <a:t>19</a:t>
            </a:fld>
            <a:endParaRPr lang="en-US"/>
          </a:p>
        </p:txBody>
      </p:sp>
    </p:spTree>
    <p:extLst>
      <p:ext uri="{BB962C8B-B14F-4D97-AF65-F5344CB8AC3E}">
        <p14:creationId xmlns:p14="http://schemas.microsoft.com/office/powerpoint/2010/main" val="8999522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8428316-86E4-0248-838B-5275ACAB1797}" type="slidenum">
              <a:t>20</a:t>
            </a:fld>
            <a:endParaRPr lang="en-US"/>
          </a:p>
        </p:txBody>
      </p:sp>
    </p:spTree>
    <p:extLst>
      <p:ext uri="{BB962C8B-B14F-4D97-AF65-F5344CB8AC3E}">
        <p14:creationId xmlns:p14="http://schemas.microsoft.com/office/powerpoint/2010/main" val="40497435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8428316-86E4-0248-838B-5275ACAB1797}" type="slidenum">
              <a:t>3</a:t>
            </a:fld>
            <a:endParaRPr lang="en-US"/>
          </a:p>
        </p:txBody>
      </p:sp>
    </p:spTree>
    <p:extLst>
      <p:ext uri="{BB962C8B-B14F-4D97-AF65-F5344CB8AC3E}">
        <p14:creationId xmlns:p14="http://schemas.microsoft.com/office/powerpoint/2010/main" val="1741501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D3701D34-A2E9-B843-ADF0-A207875B53F8}" type="slidenum">
              <a:rPr lang="en-GB" smtClean="0"/>
              <a:t>21</a:t>
            </a:fld>
            <a:endParaRPr lang="en-GB"/>
          </a:p>
        </p:txBody>
      </p:sp>
    </p:spTree>
    <p:extLst>
      <p:ext uri="{BB962C8B-B14F-4D97-AF65-F5344CB8AC3E}">
        <p14:creationId xmlns:p14="http://schemas.microsoft.com/office/powerpoint/2010/main" val="229769882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8428316-86E4-0248-838B-5275ACAB1797}" type="slidenum">
              <a:t>22</a:t>
            </a:fld>
            <a:endParaRPr lang="en-US"/>
          </a:p>
        </p:txBody>
      </p:sp>
    </p:spTree>
    <p:extLst>
      <p:ext uri="{BB962C8B-B14F-4D97-AF65-F5344CB8AC3E}">
        <p14:creationId xmlns:p14="http://schemas.microsoft.com/office/powerpoint/2010/main" val="77017768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8428316-86E4-0248-838B-5275ACAB1797}" type="slidenum">
              <a:t>23</a:t>
            </a:fld>
            <a:endParaRPr lang="en-US"/>
          </a:p>
        </p:txBody>
      </p:sp>
    </p:spTree>
    <p:extLst>
      <p:ext uri="{BB962C8B-B14F-4D97-AF65-F5344CB8AC3E}">
        <p14:creationId xmlns:p14="http://schemas.microsoft.com/office/powerpoint/2010/main" val="166621013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8428316-86E4-0248-838B-5275ACAB1797}" type="slidenum">
              <a:t>24</a:t>
            </a:fld>
            <a:endParaRPr lang="en-US"/>
          </a:p>
        </p:txBody>
      </p:sp>
    </p:spTree>
    <p:extLst>
      <p:ext uri="{BB962C8B-B14F-4D97-AF65-F5344CB8AC3E}">
        <p14:creationId xmlns:p14="http://schemas.microsoft.com/office/powerpoint/2010/main" val="289675747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8428316-86E4-0248-838B-5275ACAB1797}" type="slidenum">
              <a:t>25</a:t>
            </a:fld>
            <a:endParaRPr lang="en-US"/>
          </a:p>
        </p:txBody>
      </p:sp>
    </p:spTree>
    <p:extLst>
      <p:ext uri="{BB962C8B-B14F-4D97-AF65-F5344CB8AC3E}">
        <p14:creationId xmlns:p14="http://schemas.microsoft.com/office/powerpoint/2010/main" val="42993415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8428316-86E4-0248-838B-5275ACAB1797}" type="slidenum">
              <a:t>26</a:t>
            </a:fld>
            <a:endParaRPr lang="en-US"/>
          </a:p>
        </p:txBody>
      </p:sp>
    </p:spTree>
    <p:extLst>
      <p:ext uri="{BB962C8B-B14F-4D97-AF65-F5344CB8AC3E}">
        <p14:creationId xmlns:p14="http://schemas.microsoft.com/office/powerpoint/2010/main" val="417279612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8428316-86E4-0248-838B-5275ACAB1797}" type="slidenum">
              <a:t>27</a:t>
            </a:fld>
            <a:endParaRPr lang="en-US"/>
          </a:p>
        </p:txBody>
      </p:sp>
    </p:spTree>
    <p:extLst>
      <p:ext uri="{BB962C8B-B14F-4D97-AF65-F5344CB8AC3E}">
        <p14:creationId xmlns:p14="http://schemas.microsoft.com/office/powerpoint/2010/main" val="217894022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8428316-86E4-0248-838B-5275ACAB1797}" type="slidenum">
              <a:t>28</a:t>
            </a:fld>
            <a:endParaRPr lang="en-US"/>
          </a:p>
        </p:txBody>
      </p:sp>
    </p:spTree>
    <p:extLst>
      <p:ext uri="{BB962C8B-B14F-4D97-AF65-F5344CB8AC3E}">
        <p14:creationId xmlns:p14="http://schemas.microsoft.com/office/powerpoint/2010/main" val="272035469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012CED7-B9CB-4343-8677-F2F81A86ADA6}" type="slidenum">
              <a:t>29</a:t>
            </a:fld>
            <a:endParaRPr lang="en-US"/>
          </a:p>
        </p:txBody>
      </p:sp>
    </p:spTree>
    <p:extLst>
      <p:ext uri="{BB962C8B-B14F-4D97-AF65-F5344CB8AC3E}">
        <p14:creationId xmlns:p14="http://schemas.microsoft.com/office/powerpoint/2010/main" val="31921802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8428316-86E4-0248-838B-5275ACAB1797}" type="slidenum">
              <a:t>4</a:t>
            </a:fld>
            <a:endParaRPr lang="en-US"/>
          </a:p>
        </p:txBody>
      </p:sp>
    </p:spTree>
    <p:extLst>
      <p:ext uri="{BB962C8B-B14F-4D97-AF65-F5344CB8AC3E}">
        <p14:creationId xmlns:p14="http://schemas.microsoft.com/office/powerpoint/2010/main" val="7501168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 all for</a:t>
            </a:r>
            <a:r>
              <a:rPr lang="en-US" baseline="0" dirty="0"/>
              <a:t> coming, it’s a particular pleasure to be here at NYU.</a:t>
            </a:r>
          </a:p>
          <a:p>
            <a:r>
              <a:rPr lang="en-US" baseline="0" dirty="0"/>
              <a:t>Much of the work that I’m going to describe has been directly inspired by ideas which were first developed here.</a:t>
            </a:r>
            <a:endParaRPr lang="en-US" dirty="0"/>
          </a:p>
        </p:txBody>
      </p:sp>
      <p:sp>
        <p:nvSpPr>
          <p:cNvPr id="4" name="Slide Number Placeholder 3"/>
          <p:cNvSpPr>
            <a:spLocks noGrp="1"/>
          </p:cNvSpPr>
          <p:nvPr>
            <p:ph type="sldNum" sz="quarter" idx="10"/>
          </p:nvPr>
        </p:nvSpPr>
        <p:spPr/>
        <p:txBody>
          <a:bodyPr/>
          <a:lstStyle/>
          <a:p>
            <a:fld id="{B8428316-86E4-0248-838B-5275ACAB1797}" type="slidenum">
              <a:t>5</a:t>
            </a:fld>
            <a:endParaRPr lang="en-US"/>
          </a:p>
        </p:txBody>
      </p:sp>
    </p:spTree>
    <p:extLst>
      <p:ext uri="{BB962C8B-B14F-4D97-AF65-F5344CB8AC3E}">
        <p14:creationId xmlns:p14="http://schemas.microsoft.com/office/powerpoint/2010/main" val="25332366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8428316-86E4-0248-838B-5275ACAB1797}" type="slidenum">
              <a:t>6</a:t>
            </a:fld>
            <a:endParaRPr lang="en-US"/>
          </a:p>
        </p:txBody>
      </p:sp>
    </p:spTree>
    <p:extLst>
      <p:ext uri="{BB962C8B-B14F-4D97-AF65-F5344CB8AC3E}">
        <p14:creationId xmlns:p14="http://schemas.microsoft.com/office/powerpoint/2010/main" val="22487375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8428316-86E4-0248-838B-5275ACAB1797}" type="slidenum">
              <a:t>7</a:t>
            </a:fld>
            <a:endParaRPr lang="en-US"/>
          </a:p>
        </p:txBody>
      </p:sp>
    </p:spTree>
    <p:extLst>
      <p:ext uri="{BB962C8B-B14F-4D97-AF65-F5344CB8AC3E}">
        <p14:creationId xmlns:p14="http://schemas.microsoft.com/office/powerpoint/2010/main" val="36639882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8428316-86E4-0248-838B-5275ACAB1797}" type="slidenum">
              <a:t>8</a:t>
            </a:fld>
            <a:endParaRPr lang="en-US"/>
          </a:p>
        </p:txBody>
      </p:sp>
    </p:spTree>
    <p:extLst>
      <p:ext uri="{BB962C8B-B14F-4D97-AF65-F5344CB8AC3E}">
        <p14:creationId xmlns:p14="http://schemas.microsoft.com/office/powerpoint/2010/main" val="42485695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012CED7-B9CB-4343-8677-F2F81A86ADA6}" type="slidenum">
              <a:t>9</a:t>
            </a:fld>
            <a:endParaRPr lang="en-US"/>
          </a:p>
        </p:txBody>
      </p:sp>
    </p:spTree>
    <p:extLst>
      <p:ext uri="{BB962C8B-B14F-4D97-AF65-F5344CB8AC3E}">
        <p14:creationId xmlns:p14="http://schemas.microsoft.com/office/powerpoint/2010/main" val="40729205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012CED7-B9CB-4343-8677-F2F81A86ADA6}" type="slidenum">
              <a:t>10</a:t>
            </a:fld>
            <a:endParaRPr lang="en-US"/>
          </a:p>
        </p:txBody>
      </p:sp>
    </p:spTree>
    <p:extLst>
      <p:ext uri="{BB962C8B-B14F-4D97-AF65-F5344CB8AC3E}">
        <p14:creationId xmlns:p14="http://schemas.microsoft.com/office/powerpoint/2010/main" val="8510297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381285-E410-F753-DDC1-8AFD2ECB7D2A}"/>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p>
        </p:txBody>
      </p:sp>
      <p:sp>
        <p:nvSpPr>
          <p:cNvPr id="3" name="Subtitle 2">
            <a:extLst>
              <a:ext uri="{FF2B5EF4-FFF2-40B4-BE49-F238E27FC236}">
                <a16:creationId xmlns:a16="http://schemas.microsoft.com/office/drawing/2014/main" id="{7F82B2A0-BE23-E2B1-2179-2C5173824FF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p>
        </p:txBody>
      </p:sp>
      <p:sp>
        <p:nvSpPr>
          <p:cNvPr id="4" name="Date Placeholder 3">
            <a:extLst>
              <a:ext uri="{FF2B5EF4-FFF2-40B4-BE49-F238E27FC236}">
                <a16:creationId xmlns:a16="http://schemas.microsoft.com/office/drawing/2014/main" id="{94BA5F4A-655B-FBE2-63B6-C5FF7064BAB4}"/>
              </a:ext>
            </a:extLst>
          </p:cNvPr>
          <p:cNvSpPr>
            <a:spLocks noGrp="1"/>
          </p:cNvSpPr>
          <p:nvPr>
            <p:ph type="dt" sz="half" idx="10"/>
          </p:nvPr>
        </p:nvSpPr>
        <p:spPr/>
        <p:txBody>
          <a:bodyPr/>
          <a:lstStyle/>
          <a:p>
            <a:fld id="{8706D934-47AB-AF48-85E2-0875A418B510}" type="datetimeFigureOut">
              <a:rPr lang="en-GB" smtClean="0"/>
              <a:t>18/07/2023</a:t>
            </a:fld>
            <a:endParaRPr lang="en-GB"/>
          </a:p>
        </p:txBody>
      </p:sp>
      <p:sp>
        <p:nvSpPr>
          <p:cNvPr id="5" name="Footer Placeholder 4">
            <a:extLst>
              <a:ext uri="{FF2B5EF4-FFF2-40B4-BE49-F238E27FC236}">
                <a16:creationId xmlns:a16="http://schemas.microsoft.com/office/drawing/2014/main" id="{19D4C1EE-BB7F-F4D2-337D-0AF8723B63F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E219261-7BC3-18F1-0285-09CADD23375E}"/>
              </a:ext>
            </a:extLst>
          </p:cNvPr>
          <p:cNvSpPr>
            <a:spLocks noGrp="1"/>
          </p:cNvSpPr>
          <p:nvPr>
            <p:ph type="sldNum" sz="quarter" idx="12"/>
          </p:nvPr>
        </p:nvSpPr>
        <p:spPr/>
        <p:txBody>
          <a:bodyPr/>
          <a:lstStyle/>
          <a:p>
            <a:fld id="{4FA61063-3F46-B94B-A9A8-87A851ACD34D}" type="slidenum">
              <a:rPr lang="en-GB" smtClean="0"/>
              <a:t>‹#›</a:t>
            </a:fld>
            <a:endParaRPr lang="en-GB"/>
          </a:p>
        </p:txBody>
      </p:sp>
    </p:spTree>
    <p:extLst>
      <p:ext uri="{BB962C8B-B14F-4D97-AF65-F5344CB8AC3E}">
        <p14:creationId xmlns:p14="http://schemas.microsoft.com/office/powerpoint/2010/main" val="42243211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79026E-3C49-83E2-E907-EE49069E2190}"/>
              </a:ext>
            </a:extLst>
          </p:cNvPr>
          <p:cNvSpPr>
            <a:spLocks noGrp="1"/>
          </p:cNvSpPr>
          <p:nvPr>
            <p:ph type="title"/>
          </p:nvPr>
        </p:nvSpPr>
        <p:spPr/>
        <p:txBody>
          <a:bodyPr/>
          <a:lstStyle/>
          <a:p>
            <a:r>
              <a:rPr lang="en-GB"/>
              <a:t>Click to edit Master title style</a:t>
            </a:r>
          </a:p>
        </p:txBody>
      </p:sp>
      <p:sp>
        <p:nvSpPr>
          <p:cNvPr id="3" name="Vertical Text Placeholder 2">
            <a:extLst>
              <a:ext uri="{FF2B5EF4-FFF2-40B4-BE49-F238E27FC236}">
                <a16:creationId xmlns:a16="http://schemas.microsoft.com/office/drawing/2014/main" id="{BD255A2C-24FE-2910-3214-33B174F6EABF}"/>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9AE4794B-D4BC-89BC-D059-8DF4647A01A5}"/>
              </a:ext>
            </a:extLst>
          </p:cNvPr>
          <p:cNvSpPr>
            <a:spLocks noGrp="1"/>
          </p:cNvSpPr>
          <p:nvPr>
            <p:ph type="dt" sz="half" idx="10"/>
          </p:nvPr>
        </p:nvSpPr>
        <p:spPr/>
        <p:txBody>
          <a:bodyPr/>
          <a:lstStyle/>
          <a:p>
            <a:fld id="{8706D934-47AB-AF48-85E2-0875A418B510}" type="datetimeFigureOut">
              <a:rPr lang="en-GB" smtClean="0"/>
              <a:t>18/07/2023</a:t>
            </a:fld>
            <a:endParaRPr lang="en-GB"/>
          </a:p>
        </p:txBody>
      </p:sp>
      <p:sp>
        <p:nvSpPr>
          <p:cNvPr id="5" name="Footer Placeholder 4">
            <a:extLst>
              <a:ext uri="{FF2B5EF4-FFF2-40B4-BE49-F238E27FC236}">
                <a16:creationId xmlns:a16="http://schemas.microsoft.com/office/drawing/2014/main" id="{B05AFBF6-C5C0-AFCA-1754-FED646F9151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295CC8B-9F22-586C-70F2-F9B608A27E6A}"/>
              </a:ext>
            </a:extLst>
          </p:cNvPr>
          <p:cNvSpPr>
            <a:spLocks noGrp="1"/>
          </p:cNvSpPr>
          <p:nvPr>
            <p:ph type="sldNum" sz="quarter" idx="12"/>
          </p:nvPr>
        </p:nvSpPr>
        <p:spPr/>
        <p:txBody>
          <a:bodyPr/>
          <a:lstStyle/>
          <a:p>
            <a:fld id="{4FA61063-3F46-B94B-A9A8-87A851ACD34D}" type="slidenum">
              <a:rPr lang="en-GB" smtClean="0"/>
              <a:t>‹#›</a:t>
            </a:fld>
            <a:endParaRPr lang="en-GB"/>
          </a:p>
        </p:txBody>
      </p:sp>
    </p:spTree>
    <p:extLst>
      <p:ext uri="{BB962C8B-B14F-4D97-AF65-F5344CB8AC3E}">
        <p14:creationId xmlns:p14="http://schemas.microsoft.com/office/powerpoint/2010/main" val="9046427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F01DE88-E5E3-40FE-EA08-80EC96E714C8}"/>
              </a:ext>
            </a:extLst>
          </p:cNvPr>
          <p:cNvSpPr>
            <a:spLocks noGrp="1"/>
          </p:cNvSpPr>
          <p:nvPr>
            <p:ph type="title" orient="vert"/>
          </p:nvPr>
        </p:nvSpPr>
        <p:spPr>
          <a:xfrm>
            <a:off x="8724900" y="365125"/>
            <a:ext cx="2628900" cy="5811838"/>
          </a:xfrm>
        </p:spPr>
        <p:txBody>
          <a:bodyPr vert="eaVert"/>
          <a:lstStyle/>
          <a:p>
            <a:r>
              <a:rPr lang="en-GB"/>
              <a:t>Click to edit Master title style</a:t>
            </a:r>
          </a:p>
        </p:txBody>
      </p:sp>
      <p:sp>
        <p:nvSpPr>
          <p:cNvPr id="3" name="Vertical Text Placeholder 2">
            <a:extLst>
              <a:ext uri="{FF2B5EF4-FFF2-40B4-BE49-F238E27FC236}">
                <a16:creationId xmlns:a16="http://schemas.microsoft.com/office/drawing/2014/main" id="{52DF1DCB-A9CF-C67D-CC01-E6EC373A5D88}"/>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760F46B6-4642-9708-504F-649032C6223E}"/>
              </a:ext>
            </a:extLst>
          </p:cNvPr>
          <p:cNvSpPr>
            <a:spLocks noGrp="1"/>
          </p:cNvSpPr>
          <p:nvPr>
            <p:ph type="dt" sz="half" idx="10"/>
          </p:nvPr>
        </p:nvSpPr>
        <p:spPr/>
        <p:txBody>
          <a:bodyPr/>
          <a:lstStyle/>
          <a:p>
            <a:fld id="{8706D934-47AB-AF48-85E2-0875A418B510}" type="datetimeFigureOut">
              <a:rPr lang="en-GB" smtClean="0"/>
              <a:t>18/07/2023</a:t>
            </a:fld>
            <a:endParaRPr lang="en-GB"/>
          </a:p>
        </p:txBody>
      </p:sp>
      <p:sp>
        <p:nvSpPr>
          <p:cNvPr id="5" name="Footer Placeholder 4">
            <a:extLst>
              <a:ext uri="{FF2B5EF4-FFF2-40B4-BE49-F238E27FC236}">
                <a16:creationId xmlns:a16="http://schemas.microsoft.com/office/drawing/2014/main" id="{65AC7B25-3BEC-E552-A515-5BA9D65A7D3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5E1DCC5C-401D-3EAC-F0DB-5059F6343D40}"/>
              </a:ext>
            </a:extLst>
          </p:cNvPr>
          <p:cNvSpPr>
            <a:spLocks noGrp="1"/>
          </p:cNvSpPr>
          <p:nvPr>
            <p:ph type="sldNum" sz="quarter" idx="12"/>
          </p:nvPr>
        </p:nvSpPr>
        <p:spPr/>
        <p:txBody>
          <a:bodyPr/>
          <a:lstStyle/>
          <a:p>
            <a:fld id="{4FA61063-3F46-B94B-A9A8-87A851ACD34D}" type="slidenum">
              <a:rPr lang="en-GB" smtClean="0"/>
              <a:t>‹#›</a:t>
            </a:fld>
            <a:endParaRPr lang="en-GB"/>
          </a:p>
        </p:txBody>
      </p:sp>
    </p:spTree>
    <p:extLst>
      <p:ext uri="{BB962C8B-B14F-4D97-AF65-F5344CB8AC3E}">
        <p14:creationId xmlns:p14="http://schemas.microsoft.com/office/powerpoint/2010/main" val="41129595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DF120B-6189-4513-DFAD-605765647D11}"/>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FA0F2EE3-2B94-CA28-C2FC-342C703D7D6A}"/>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70D092AE-C309-FA94-CE27-52DBC0B72868}"/>
              </a:ext>
            </a:extLst>
          </p:cNvPr>
          <p:cNvSpPr>
            <a:spLocks noGrp="1"/>
          </p:cNvSpPr>
          <p:nvPr>
            <p:ph type="dt" sz="half" idx="10"/>
          </p:nvPr>
        </p:nvSpPr>
        <p:spPr/>
        <p:txBody>
          <a:bodyPr/>
          <a:lstStyle/>
          <a:p>
            <a:fld id="{8706D934-47AB-AF48-85E2-0875A418B510}" type="datetimeFigureOut">
              <a:rPr lang="en-GB" smtClean="0"/>
              <a:t>18/07/2023</a:t>
            </a:fld>
            <a:endParaRPr lang="en-GB"/>
          </a:p>
        </p:txBody>
      </p:sp>
      <p:sp>
        <p:nvSpPr>
          <p:cNvPr id="5" name="Footer Placeholder 4">
            <a:extLst>
              <a:ext uri="{FF2B5EF4-FFF2-40B4-BE49-F238E27FC236}">
                <a16:creationId xmlns:a16="http://schemas.microsoft.com/office/drawing/2014/main" id="{5981A46C-A3AC-61E9-00E6-8DFC93D1E48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9DCF7F8-CB42-20D6-B2C8-4A675FD69FB8}"/>
              </a:ext>
            </a:extLst>
          </p:cNvPr>
          <p:cNvSpPr>
            <a:spLocks noGrp="1"/>
          </p:cNvSpPr>
          <p:nvPr>
            <p:ph type="sldNum" sz="quarter" idx="12"/>
          </p:nvPr>
        </p:nvSpPr>
        <p:spPr/>
        <p:txBody>
          <a:bodyPr/>
          <a:lstStyle/>
          <a:p>
            <a:fld id="{4FA61063-3F46-B94B-A9A8-87A851ACD34D}" type="slidenum">
              <a:rPr lang="en-GB" smtClean="0"/>
              <a:t>‹#›</a:t>
            </a:fld>
            <a:endParaRPr lang="en-GB"/>
          </a:p>
        </p:txBody>
      </p:sp>
    </p:spTree>
    <p:extLst>
      <p:ext uri="{BB962C8B-B14F-4D97-AF65-F5344CB8AC3E}">
        <p14:creationId xmlns:p14="http://schemas.microsoft.com/office/powerpoint/2010/main" val="17575687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9CED39-8BD4-B773-B194-C506818BC94F}"/>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p>
        </p:txBody>
      </p:sp>
      <p:sp>
        <p:nvSpPr>
          <p:cNvPr id="3" name="Text Placeholder 2">
            <a:extLst>
              <a:ext uri="{FF2B5EF4-FFF2-40B4-BE49-F238E27FC236}">
                <a16:creationId xmlns:a16="http://schemas.microsoft.com/office/drawing/2014/main" id="{680419CA-308D-AFF7-604E-D85020EC7AC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34F4D3D0-04DE-F61D-A565-FFA44DA28BB4}"/>
              </a:ext>
            </a:extLst>
          </p:cNvPr>
          <p:cNvSpPr>
            <a:spLocks noGrp="1"/>
          </p:cNvSpPr>
          <p:nvPr>
            <p:ph type="dt" sz="half" idx="10"/>
          </p:nvPr>
        </p:nvSpPr>
        <p:spPr/>
        <p:txBody>
          <a:bodyPr/>
          <a:lstStyle/>
          <a:p>
            <a:fld id="{8706D934-47AB-AF48-85E2-0875A418B510}" type="datetimeFigureOut">
              <a:rPr lang="en-GB" smtClean="0"/>
              <a:t>18/07/2023</a:t>
            </a:fld>
            <a:endParaRPr lang="en-GB"/>
          </a:p>
        </p:txBody>
      </p:sp>
      <p:sp>
        <p:nvSpPr>
          <p:cNvPr id="5" name="Footer Placeholder 4">
            <a:extLst>
              <a:ext uri="{FF2B5EF4-FFF2-40B4-BE49-F238E27FC236}">
                <a16:creationId xmlns:a16="http://schemas.microsoft.com/office/drawing/2014/main" id="{75CD1E4F-0743-8E5F-AD2F-2202ADC8EFC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2107785-9D4D-9E0A-BD5B-59E3EFD2674C}"/>
              </a:ext>
            </a:extLst>
          </p:cNvPr>
          <p:cNvSpPr>
            <a:spLocks noGrp="1"/>
          </p:cNvSpPr>
          <p:nvPr>
            <p:ph type="sldNum" sz="quarter" idx="12"/>
          </p:nvPr>
        </p:nvSpPr>
        <p:spPr/>
        <p:txBody>
          <a:bodyPr/>
          <a:lstStyle/>
          <a:p>
            <a:fld id="{4FA61063-3F46-B94B-A9A8-87A851ACD34D}" type="slidenum">
              <a:rPr lang="en-GB" smtClean="0"/>
              <a:t>‹#›</a:t>
            </a:fld>
            <a:endParaRPr lang="en-GB"/>
          </a:p>
        </p:txBody>
      </p:sp>
    </p:spTree>
    <p:extLst>
      <p:ext uri="{BB962C8B-B14F-4D97-AF65-F5344CB8AC3E}">
        <p14:creationId xmlns:p14="http://schemas.microsoft.com/office/powerpoint/2010/main" val="31109994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F15FFF-813A-D2BD-2163-17934B2AE22D}"/>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1E996748-6263-EB3C-7625-648981342AA6}"/>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a:extLst>
              <a:ext uri="{FF2B5EF4-FFF2-40B4-BE49-F238E27FC236}">
                <a16:creationId xmlns:a16="http://schemas.microsoft.com/office/drawing/2014/main" id="{5040BF37-AB7E-9E23-0DFA-531E519B76CA}"/>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Date Placeholder 4">
            <a:extLst>
              <a:ext uri="{FF2B5EF4-FFF2-40B4-BE49-F238E27FC236}">
                <a16:creationId xmlns:a16="http://schemas.microsoft.com/office/drawing/2014/main" id="{52A0E77C-D43E-3505-A8C9-9E448619C17B}"/>
              </a:ext>
            </a:extLst>
          </p:cNvPr>
          <p:cNvSpPr>
            <a:spLocks noGrp="1"/>
          </p:cNvSpPr>
          <p:nvPr>
            <p:ph type="dt" sz="half" idx="10"/>
          </p:nvPr>
        </p:nvSpPr>
        <p:spPr/>
        <p:txBody>
          <a:bodyPr/>
          <a:lstStyle/>
          <a:p>
            <a:fld id="{8706D934-47AB-AF48-85E2-0875A418B510}" type="datetimeFigureOut">
              <a:rPr lang="en-GB" smtClean="0"/>
              <a:t>18/07/2023</a:t>
            </a:fld>
            <a:endParaRPr lang="en-GB"/>
          </a:p>
        </p:txBody>
      </p:sp>
      <p:sp>
        <p:nvSpPr>
          <p:cNvPr id="6" name="Footer Placeholder 5">
            <a:extLst>
              <a:ext uri="{FF2B5EF4-FFF2-40B4-BE49-F238E27FC236}">
                <a16:creationId xmlns:a16="http://schemas.microsoft.com/office/drawing/2014/main" id="{EF5D9055-900D-8D9C-32B0-C9D579D14B8E}"/>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61D4FE78-E62F-9B6E-61B7-7D84D83B283E}"/>
              </a:ext>
            </a:extLst>
          </p:cNvPr>
          <p:cNvSpPr>
            <a:spLocks noGrp="1"/>
          </p:cNvSpPr>
          <p:nvPr>
            <p:ph type="sldNum" sz="quarter" idx="12"/>
          </p:nvPr>
        </p:nvSpPr>
        <p:spPr/>
        <p:txBody>
          <a:bodyPr/>
          <a:lstStyle/>
          <a:p>
            <a:fld id="{4FA61063-3F46-B94B-A9A8-87A851ACD34D}" type="slidenum">
              <a:rPr lang="en-GB" smtClean="0"/>
              <a:t>‹#›</a:t>
            </a:fld>
            <a:endParaRPr lang="en-GB"/>
          </a:p>
        </p:txBody>
      </p:sp>
    </p:spTree>
    <p:extLst>
      <p:ext uri="{BB962C8B-B14F-4D97-AF65-F5344CB8AC3E}">
        <p14:creationId xmlns:p14="http://schemas.microsoft.com/office/powerpoint/2010/main" val="23939702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7D6513-8A39-E127-81AC-30D83769C449}"/>
              </a:ext>
            </a:extLst>
          </p:cNvPr>
          <p:cNvSpPr>
            <a:spLocks noGrp="1"/>
          </p:cNvSpPr>
          <p:nvPr>
            <p:ph type="title"/>
          </p:nvPr>
        </p:nvSpPr>
        <p:spPr>
          <a:xfrm>
            <a:off x="839788" y="365125"/>
            <a:ext cx="10515600" cy="1325563"/>
          </a:xfrm>
        </p:spPr>
        <p:txBody>
          <a:bodyPr/>
          <a:lstStyle/>
          <a:p>
            <a:r>
              <a:rPr lang="en-GB"/>
              <a:t>Click to edit Master title style</a:t>
            </a:r>
          </a:p>
        </p:txBody>
      </p:sp>
      <p:sp>
        <p:nvSpPr>
          <p:cNvPr id="3" name="Text Placeholder 2">
            <a:extLst>
              <a:ext uri="{FF2B5EF4-FFF2-40B4-BE49-F238E27FC236}">
                <a16:creationId xmlns:a16="http://schemas.microsoft.com/office/drawing/2014/main" id="{A931B864-FE60-1E2F-47ED-3F5F3F25F50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004CE12E-D2A3-9EC6-02C2-BA1DC585A856}"/>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Text Placeholder 4">
            <a:extLst>
              <a:ext uri="{FF2B5EF4-FFF2-40B4-BE49-F238E27FC236}">
                <a16:creationId xmlns:a16="http://schemas.microsoft.com/office/drawing/2014/main" id="{A1E0A0E8-7D33-780D-34BF-34775E30837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5DF23E25-114F-89E4-0820-7C2D83BC2CE4}"/>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7" name="Date Placeholder 6">
            <a:extLst>
              <a:ext uri="{FF2B5EF4-FFF2-40B4-BE49-F238E27FC236}">
                <a16:creationId xmlns:a16="http://schemas.microsoft.com/office/drawing/2014/main" id="{B40B90A8-3FAA-8287-714D-55516C15EEF2}"/>
              </a:ext>
            </a:extLst>
          </p:cNvPr>
          <p:cNvSpPr>
            <a:spLocks noGrp="1"/>
          </p:cNvSpPr>
          <p:nvPr>
            <p:ph type="dt" sz="half" idx="10"/>
          </p:nvPr>
        </p:nvSpPr>
        <p:spPr/>
        <p:txBody>
          <a:bodyPr/>
          <a:lstStyle/>
          <a:p>
            <a:fld id="{8706D934-47AB-AF48-85E2-0875A418B510}" type="datetimeFigureOut">
              <a:rPr lang="en-GB" smtClean="0"/>
              <a:t>18/07/2023</a:t>
            </a:fld>
            <a:endParaRPr lang="en-GB"/>
          </a:p>
        </p:txBody>
      </p:sp>
      <p:sp>
        <p:nvSpPr>
          <p:cNvPr id="8" name="Footer Placeholder 7">
            <a:extLst>
              <a:ext uri="{FF2B5EF4-FFF2-40B4-BE49-F238E27FC236}">
                <a16:creationId xmlns:a16="http://schemas.microsoft.com/office/drawing/2014/main" id="{ADBCF67D-EC2C-87AB-CCC8-CE3B5982636A}"/>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A1B7C0F5-7F02-CF0E-A418-105F74D7747B}"/>
              </a:ext>
            </a:extLst>
          </p:cNvPr>
          <p:cNvSpPr>
            <a:spLocks noGrp="1"/>
          </p:cNvSpPr>
          <p:nvPr>
            <p:ph type="sldNum" sz="quarter" idx="12"/>
          </p:nvPr>
        </p:nvSpPr>
        <p:spPr/>
        <p:txBody>
          <a:bodyPr/>
          <a:lstStyle/>
          <a:p>
            <a:fld id="{4FA61063-3F46-B94B-A9A8-87A851ACD34D}" type="slidenum">
              <a:rPr lang="en-GB" smtClean="0"/>
              <a:t>‹#›</a:t>
            </a:fld>
            <a:endParaRPr lang="en-GB"/>
          </a:p>
        </p:txBody>
      </p:sp>
    </p:spTree>
    <p:extLst>
      <p:ext uri="{BB962C8B-B14F-4D97-AF65-F5344CB8AC3E}">
        <p14:creationId xmlns:p14="http://schemas.microsoft.com/office/powerpoint/2010/main" val="40137720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5A0D5E-401B-2165-7458-19029A2ECC1A}"/>
              </a:ext>
            </a:extLst>
          </p:cNvPr>
          <p:cNvSpPr>
            <a:spLocks noGrp="1"/>
          </p:cNvSpPr>
          <p:nvPr>
            <p:ph type="title"/>
          </p:nvPr>
        </p:nvSpPr>
        <p:spPr/>
        <p:txBody>
          <a:bodyPr/>
          <a:lstStyle/>
          <a:p>
            <a:r>
              <a:rPr lang="en-GB"/>
              <a:t>Click to edit Master title style</a:t>
            </a:r>
          </a:p>
        </p:txBody>
      </p:sp>
      <p:sp>
        <p:nvSpPr>
          <p:cNvPr id="3" name="Date Placeholder 2">
            <a:extLst>
              <a:ext uri="{FF2B5EF4-FFF2-40B4-BE49-F238E27FC236}">
                <a16:creationId xmlns:a16="http://schemas.microsoft.com/office/drawing/2014/main" id="{451AF849-1B2B-A5AC-EDE0-4440417459B9}"/>
              </a:ext>
            </a:extLst>
          </p:cNvPr>
          <p:cNvSpPr>
            <a:spLocks noGrp="1"/>
          </p:cNvSpPr>
          <p:nvPr>
            <p:ph type="dt" sz="half" idx="10"/>
          </p:nvPr>
        </p:nvSpPr>
        <p:spPr/>
        <p:txBody>
          <a:bodyPr/>
          <a:lstStyle/>
          <a:p>
            <a:fld id="{8706D934-47AB-AF48-85E2-0875A418B510}" type="datetimeFigureOut">
              <a:rPr lang="en-GB" smtClean="0"/>
              <a:t>18/07/2023</a:t>
            </a:fld>
            <a:endParaRPr lang="en-GB"/>
          </a:p>
        </p:txBody>
      </p:sp>
      <p:sp>
        <p:nvSpPr>
          <p:cNvPr id="4" name="Footer Placeholder 3">
            <a:extLst>
              <a:ext uri="{FF2B5EF4-FFF2-40B4-BE49-F238E27FC236}">
                <a16:creationId xmlns:a16="http://schemas.microsoft.com/office/drawing/2014/main" id="{9A4D3880-9DC3-FD30-CA74-63D35693E70D}"/>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DF1C8097-637F-9B81-DA53-32D2B1E541B5}"/>
              </a:ext>
            </a:extLst>
          </p:cNvPr>
          <p:cNvSpPr>
            <a:spLocks noGrp="1"/>
          </p:cNvSpPr>
          <p:nvPr>
            <p:ph type="sldNum" sz="quarter" idx="12"/>
          </p:nvPr>
        </p:nvSpPr>
        <p:spPr/>
        <p:txBody>
          <a:bodyPr/>
          <a:lstStyle/>
          <a:p>
            <a:fld id="{4FA61063-3F46-B94B-A9A8-87A851ACD34D}" type="slidenum">
              <a:rPr lang="en-GB" smtClean="0"/>
              <a:t>‹#›</a:t>
            </a:fld>
            <a:endParaRPr lang="en-GB"/>
          </a:p>
        </p:txBody>
      </p:sp>
    </p:spTree>
    <p:extLst>
      <p:ext uri="{BB962C8B-B14F-4D97-AF65-F5344CB8AC3E}">
        <p14:creationId xmlns:p14="http://schemas.microsoft.com/office/powerpoint/2010/main" val="7978506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8EA0424-1C69-1352-41D4-28872F535D0C}"/>
              </a:ext>
            </a:extLst>
          </p:cNvPr>
          <p:cNvSpPr>
            <a:spLocks noGrp="1"/>
          </p:cNvSpPr>
          <p:nvPr>
            <p:ph type="dt" sz="half" idx="10"/>
          </p:nvPr>
        </p:nvSpPr>
        <p:spPr/>
        <p:txBody>
          <a:bodyPr/>
          <a:lstStyle/>
          <a:p>
            <a:fld id="{8706D934-47AB-AF48-85E2-0875A418B510}" type="datetimeFigureOut">
              <a:rPr lang="en-GB" smtClean="0"/>
              <a:t>18/07/2023</a:t>
            </a:fld>
            <a:endParaRPr lang="en-GB"/>
          </a:p>
        </p:txBody>
      </p:sp>
      <p:sp>
        <p:nvSpPr>
          <p:cNvPr id="3" name="Footer Placeholder 2">
            <a:extLst>
              <a:ext uri="{FF2B5EF4-FFF2-40B4-BE49-F238E27FC236}">
                <a16:creationId xmlns:a16="http://schemas.microsoft.com/office/drawing/2014/main" id="{FA78E2A2-15EF-3AEA-6C33-8B04C80BB79E}"/>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45ECC99E-6846-737F-E6A9-6F3DB5136C31}"/>
              </a:ext>
            </a:extLst>
          </p:cNvPr>
          <p:cNvSpPr>
            <a:spLocks noGrp="1"/>
          </p:cNvSpPr>
          <p:nvPr>
            <p:ph type="sldNum" sz="quarter" idx="12"/>
          </p:nvPr>
        </p:nvSpPr>
        <p:spPr/>
        <p:txBody>
          <a:bodyPr/>
          <a:lstStyle/>
          <a:p>
            <a:fld id="{4FA61063-3F46-B94B-A9A8-87A851ACD34D}" type="slidenum">
              <a:rPr lang="en-GB" smtClean="0"/>
              <a:t>‹#›</a:t>
            </a:fld>
            <a:endParaRPr lang="en-GB"/>
          </a:p>
        </p:txBody>
      </p:sp>
    </p:spTree>
    <p:extLst>
      <p:ext uri="{BB962C8B-B14F-4D97-AF65-F5344CB8AC3E}">
        <p14:creationId xmlns:p14="http://schemas.microsoft.com/office/powerpoint/2010/main" val="15436369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AEB14-34A0-B9D2-B872-0D33CB635599}"/>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Content Placeholder 2">
            <a:extLst>
              <a:ext uri="{FF2B5EF4-FFF2-40B4-BE49-F238E27FC236}">
                <a16:creationId xmlns:a16="http://schemas.microsoft.com/office/drawing/2014/main" id="{C9F97AC5-6896-C76C-18BE-8F2BC470478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Text Placeholder 3">
            <a:extLst>
              <a:ext uri="{FF2B5EF4-FFF2-40B4-BE49-F238E27FC236}">
                <a16:creationId xmlns:a16="http://schemas.microsoft.com/office/drawing/2014/main" id="{49434A67-3F53-29F4-A058-5B0844B6242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E83B54EA-316A-C8A1-65F6-91086986F483}"/>
              </a:ext>
            </a:extLst>
          </p:cNvPr>
          <p:cNvSpPr>
            <a:spLocks noGrp="1"/>
          </p:cNvSpPr>
          <p:nvPr>
            <p:ph type="dt" sz="half" idx="10"/>
          </p:nvPr>
        </p:nvSpPr>
        <p:spPr/>
        <p:txBody>
          <a:bodyPr/>
          <a:lstStyle/>
          <a:p>
            <a:fld id="{8706D934-47AB-AF48-85E2-0875A418B510}" type="datetimeFigureOut">
              <a:rPr lang="en-GB" smtClean="0"/>
              <a:t>18/07/2023</a:t>
            </a:fld>
            <a:endParaRPr lang="en-GB"/>
          </a:p>
        </p:txBody>
      </p:sp>
      <p:sp>
        <p:nvSpPr>
          <p:cNvPr id="6" name="Footer Placeholder 5">
            <a:extLst>
              <a:ext uri="{FF2B5EF4-FFF2-40B4-BE49-F238E27FC236}">
                <a16:creationId xmlns:a16="http://schemas.microsoft.com/office/drawing/2014/main" id="{55C5A41E-3153-9E3B-ADD2-3CCA956AA219}"/>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5F9F63A-DCB7-6638-9EC9-6EA8B32B96B1}"/>
              </a:ext>
            </a:extLst>
          </p:cNvPr>
          <p:cNvSpPr>
            <a:spLocks noGrp="1"/>
          </p:cNvSpPr>
          <p:nvPr>
            <p:ph type="sldNum" sz="quarter" idx="12"/>
          </p:nvPr>
        </p:nvSpPr>
        <p:spPr/>
        <p:txBody>
          <a:bodyPr/>
          <a:lstStyle/>
          <a:p>
            <a:fld id="{4FA61063-3F46-B94B-A9A8-87A851ACD34D}" type="slidenum">
              <a:rPr lang="en-GB" smtClean="0"/>
              <a:t>‹#›</a:t>
            </a:fld>
            <a:endParaRPr lang="en-GB"/>
          </a:p>
        </p:txBody>
      </p:sp>
    </p:spTree>
    <p:extLst>
      <p:ext uri="{BB962C8B-B14F-4D97-AF65-F5344CB8AC3E}">
        <p14:creationId xmlns:p14="http://schemas.microsoft.com/office/powerpoint/2010/main" val="26006683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4C2D2-23E8-27DA-EDB5-FF153BB6A2F6}"/>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Picture Placeholder 2">
            <a:extLst>
              <a:ext uri="{FF2B5EF4-FFF2-40B4-BE49-F238E27FC236}">
                <a16:creationId xmlns:a16="http://schemas.microsoft.com/office/drawing/2014/main" id="{7B1E0FAA-C8BE-DCBA-970E-3062E6728EF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B5862FDD-BD8A-76FA-26F9-7139D87F593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3D164BE5-3D6E-7A25-6202-9842D4745C8D}"/>
              </a:ext>
            </a:extLst>
          </p:cNvPr>
          <p:cNvSpPr>
            <a:spLocks noGrp="1"/>
          </p:cNvSpPr>
          <p:nvPr>
            <p:ph type="dt" sz="half" idx="10"/>
          </p:nvPr>
        </p:nvSpPr>
        <p:spPr/>
        <p:txBody>
          <a:bodyPr/>
          <a:lstStyle/>
          <a:p>
            <a:fld id="{8706D934-47AB-AF48-85E2-0875A418B510}" type="datetimeFigureOut">
              <a:rPr lang="en-GB" smtClean="0"/>
              <a:t>18/07/2023</a:t>
            </a:fld>
            <a:endParaRPr lang="en-GB"/>
          </a:p>
        </p:txBody>
      </p:sp>
      <p:sp>
        <p:nvSpPr>
          <p:cNvPr id="6" name="Footer Placeholder 5">
            <a:extLst>
              <a:ext uri="{FF2B5EF4-FFF2-40B4-BE49-F238E27FC236}">
                <a16:creationId xmlns:a16="http://schemas.microsoft.com/office/drawing/2014/main" id="{64749A93-6D13-483B-F17E-41D222A9AEB0}"/>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351ED0C5-28C8-CD7C-8044-6E269BDB9220}"/>
              </a:ext>
            </a:extLst>
          </p:cNvPr>
          <p:cNvSpPr>
            <a:spLocks noGrp="1"/>
          </p:cNvSpPr>
          <p:nvPr>
            <p:ph type="sldNum" sz="quarter" idx="12"/>
          </p:nvPr>
        </p:nvSpPr>
        <p:spPr/>
        <p:txBody>
          <a:bodyPr/>
          <a:lstStyle/>
          <a:p>
            <a:fld id="{4FA61063-3F46-B94B-A9A8-87A851ACD34D}" type="slidenum">
              <a:rPr lang="en-GB" smtClean="0"/>
              <a:t>‹#›</a:t>
            </a:fld>
            <a:endParaRPr lang="en-GB"/>
          </a:p>
        </p:txBody>
      </p:sp>
    </p:spTree>
    <p:extLst>
      <p:ext uri="{BB962C8B-B14F-4D97-AF65-F5344CB8AC3E}">
        <p14:creationId xmlns:p14="http://schemas.microsoft.com/office/powerpoint/2010/main" val="22506000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5454219-DD31-BD90-57BA-EAA9496C70C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p>
        </p:txBody>
      </p:sp>
      <p:sp>
        <p:nvSpPr>
          <p:cNvPr id="3" name="Text Placeholder 2">
            <a:extLst>
              <a:ext uri="{FF2B5EF4-FFF2-40B4-BE49-F238E27FC236}">
                <a16:creationId xmlns:a16="http://schemas.microsoft.com/office/drawing/2014/main" id="{F9764521-0700-1DDD-0771-49F07950330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4B8D6703-96F9-A190-663A-1321943119A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706D934-47AB-AF48-85E2-0875A418B510}" type="datetimeFigureOut">
              <a:rPr lang="en-GB" smtClean="0"/>
              <a:t>18/07/2023</a:t>
            </a:fld>
            <a:endParaRPr lang="en-GB"/>
          </a:p>
        </p:txBody>
      </p:sp>
      <p:sp>
        <p:nvSpPr>
          <p:cNvPr id="5" name="Footer Placeholder 4">
            <a:extLst>
              <a:ext uri="{FF2B5EF4-FFF2-40B4-BE49-F238E27FC236}">
                <a16:creationId xmlns:a16="http://schemas.microsoft.com/office/drawing/2014/main" id="{EA0902A0-DDB5-DE3B-CE92-09CD951672A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5CC21D98-7ED5-73EF-7F2A-4E48D259304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FA61063-3F46-B94B-A9A8-87A851ACD34D}" type="slidenum">
              <a:rPr lang="en-GB" smtClean="0"/>
              <a:t>‹#›</a:t>
            </a:fld>
            <a:endParaRPr lang="en-GB"/>
          </a:p>
        </p:txBody>
      </p:sp>
    </p:spTree>
    <p:extLst>
      <p:ext uri="{BB962C8B-B14F-4D97-AF65-F5344CB8AC3E}">
        <p14:creationId xmlns:p14="http://schemas.microsoft.com/office/powerpoint/2010/main" val="160648084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35.jpeg"/><Relationship Id="rId4" Type="http://schemas.openxmlformats.org/officeDocument/2006/relationships/image" Target="../media/image34.tiff"/></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37.jpeg"/><Relationship Id="rId4" Type="http://schemas.openxmlformats.org/officeDocument/2006/relationships/image" Target="../media/image36.jpeg"/></Relationships>
</file>

<file path=ppt/slides/_rels/slide12.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7.png"/><Relationship Id="rId7" Type="http://schemas.openxmlformats.org/officeDocument/2006/relationships/image" Target="../media/image55.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54.png"/><Relationship Id="rId5" Type="http://schemas.openxmlformats.org/officeDocument/2006/relationships/image" Target="../media/image39.png"/><Relationship Id="rId10" Type="http://schemas.openxmlformats.org/officeDocument/2006/relationships/image" Target="../media/image42.png"/><Relationship Id="rId4" Type="http://schemas.openxmlformats.org/officeDocument/2006/relationships/image" Target="../media/image38.png"/><Relationship Id="rId9" Type="http://schemas.openxmlformats.org/officeDocument/2006/relationships/image" Target="../media/image41.png"/></Relationships>
</file>

<file path=ppt/slides/_rels/slide13.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7.png"/><Relationship Id="rId7" Type="http://schemas.openxmlformats.org/officeDocument/2006/relationships/image" Target="../media/image62.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14.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7.png"/><Relationship Id="rId7" Type="http://schemas.openxmlformats.org/officeDocument/2006/relationships/image" Target="../media/image66.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65.png"/><Relationship Id="rId5" Type="http://schemas.openxmlformats.org/officeDocument/2006/relationships/image" Target="../media/image64.png"/><Relationship Id="rId10" Type="http://schemas.openxmlformats.org/officeDocument/2006/relationships/image" Target="../media/image69.png"/><Relationship Id="rId4" Type="http://schemas.openxmlformats.org/officeDocument/2006/relationships/image" Target="../media/image43.png"/><Relationship Id="rId9" Type="http://schemas.openxmlformats.org/officeDocument/2006/relationships/image" Target="../media/image68.png"/></Relationships>
</file>

<file path=ppt/slides/_rels/slide15.xml.rels><?xml version="1.0" encoding="UTF-8" standalone="yes"?>
<Relationships xmlns="http://schemas.openxmlformats.org/package/2006/relationships"><Relationship Id="rId8" Type="http://schemas.openxmlformats.org/officeDocument/2006/relationships/image" Target="../media/image72.png"/><Relationship Id="rId13" Type="http://schemas.openxmlformats.org/officeDocument/2006/relationships/image" Target="../media/image68.png"/><Relationship Id="rId3" Type="http://schemas.openxmlformats.org/officeDocument/2006/relationships/image" Target="../media/image7.png"/><Relationship Id="rId7" Type="http://schemas.openxmlformats.org/officeDocument/2006/relationships/image" Target="../media/image71.png"/><Relationship Id="rId12" Type="http://schemas.openxmlformats.org/officeDocument/2006/relationships/image" Target="../media/image69.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70.png"/><Relationship Id="rId11" Type="http://schemas.openxmlformats.org/officeDocument/2006/relationships/image" Target="../media/image75.png"/><Relationship Id="rId5" Type="http://schemas.openxmlformats.org/officeDocument/2006/relationships/image" Target="../media/image66.png"/><Relationship Id="rId10" Type="http://schemas.openxmlformats.org/officeDocument/2006/relationships/image" Target="../media/image74.png"/><Relationship Id="rId4" Type="http://schemas.openxmlformats.org/officeDocument/2006/relationships/image" Target="../media/image64.png"/><Relationship Id="rId9" Type="http://schemas.openxmlformats.org/officeDocument/2006/relationships/image" Target="../media/image73.png"/></Relationships>
</file>

<file path=ppt/slides/_rels/slide16.xml.rels><?xml version="1.0" encoding="UTF-8" standalone="yes"?>
<Relationships xmlns="http://schemas.openxmlformats.org/package/2006/relationships"><Relationship Id="rId13" Type="http://schemas.openxmlformats.org/officeDocument/2006/relationships/image" Target="../media/image68.png"/><Relationship Id="rId3" Type="http://schemas.openxmlformats.org/officeDocument/2006/relationships/image" Target="../media/image7.png"/><Relationship Id="rId12" Type="http://schemas.openxmlformats.org/officeDocument/2006/relationships/image" Target="../media/image69.png"/><Relationship Id="rId2" Type="http://schemas.openxmlformats.org/officeDocument/2006/relationships/notesSlide" Target="../notesSlides/notesSlide15.xml"/><Relationship Id="rId16" Type="http://schemas.openxmlformats.org/officeDocument/2006/relationships/image" Target="../media/image58.png"/><Relationship Id="rId1" Type="http://schemas.openxmlformats.org/officeDocument/2006/relationships/slideLayout" Target="../slideLayouts/slideLayout1.xml"/><Relationship Id="rId5" Type="http://schemas.openxmlformats.org/officeDocument/2006/relationships/image" Target="../media/image66.png"/><Relationship Id="rId15" Type="http://schemas.openxmlformats.org/officeDocument/2006/relationships/image" Target="../media/image44.jpeg"/><Relationship Id="rId4" Type="http://schemas.openxmlformats.org/officeDocument/2006/relationships/image" Target="../media/image64.png"/><Relationship Id="rId14" Type="http://schemas.openxmlformats.org/officeDocument/2006/relationships/image" Target="../media/image56.png"/></Relationships>
</file>

<file path=ppt/slides/_rels/slide17.xml.rels><?xml version="1.0" encoding="UTF-8" standalone="yes"?>
<Relationships xmlns="http://schemas.openxmlformats.org/package/2006/relationships"><Relationship Id="rId3" Type="http://schemas.openxmlformats.org/officeDocument/2006/relationships/image" Target="../media/image710.pn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45.png"/><Relationship Id="rId4" Type="http://schemas.openxmlformats.org/officeDocument/2006/relationships/image" Target="../media/image10.png"/></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49.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19.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10.png"/><Relationship Id="rId7" Type="http://schemas.openxmlformats.org/officeDocument/2006/relationships/image" Target="../media/image53.png"/><Relationship Id="rId12" Type="http://schemas.microsoft.com/office/2007/relationships/hdphoto" Target="../media/hdphoto4.wdp"/><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52.png"/><Relationship Id="rId11" Type="http://schemas.openxmlformats.org/officeDocument/2006/relationships/image" Target="../media/image63.png"/><Relationship Id="rId5" Type="http://schemas.openxmlformats.org/officeDocument/2006/relationships/image" Target="../media/image51.png"/><Relationship Id="rId10" Type="http://schemas.openxmlformats.org/officeDocument/2006/relationships/image" Target="../media/image49.png"/><Relationship Id="rId4" Type="http://schemas.openxmlformats.org/officeDocument/2006/relationships/image" Target="../media/image50.png"/><Relationship Id="rId9" Type="http://schemas.openxmlformats.org/officeDocument/2006/relationships/image" Target="../media/image57.png"/></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9.png"/></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image" Target="../media/image65.tiff"/><Relationship Id="rId4" Type="http://schemas.openxmlformats.org/officeDocument/2006/relationships/image" Target="../media/image64.tiff"/></Relationships>
</file>

<file path=ppt/slides/_rels/slide21.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83.jpeg"/><Relationship Id="rId3" Type="http://schemas.openxmlformats.org/officeDocument/2006/relationships/image" Target="../media/image66.jpeg"/><Relationship Id="rId7" Type="http://schemas.openxmlformats.org/officeDocument/2006/relationships/image" Target="../media/image78.png"/><Relationship Id="rId12" Type="http://schemas.openxmlformats.org/officeDocument/2006/relationships/image" Target="../media/image82.jpe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77.png"/><Relationship Id="rId11" Type="http://schemas.openxmlformats.org/officeDocument/2006/relationships/image" Target="../media/image81.jpeg"/><Relationship Id="rId5" Type="http://schemas.openxmlformats.org/officeDocument/2006/relationships/image" Target="../media/image76.png"/><Relationship Id="rId10" Type="http://schemas.openxmlformats.org/officeDocument/2006/relationships/image" Target="../media/image80.jpeg"/><Relationship Id="rId4" Type="http://schemas.openxmlformats.org/officeDocument/2006/relationships/image" Target="../media/image67.jpeg"/><Relationship Id="rId9" Type="http://schemas.openxmlformats.org/officeDocument/2006/relationships/image" Target="../media/image79.jpeg"/></Relationships>
</file>

<file path=ppt/slides/_rels/slide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84.png"/></Relationships>
</file>

<file path=ppt/slides/_rels/slide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88.jpe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87.png"/><Relationship Id="rId5" Type="http://schemas.openxmlformats.org/officeDocument/2006/relationships/image" Target="../media/image86.jpeg"/><Relationship Id="rId4" Type="http://schemas.openxmlformats.org/officeDocument/2006/relationships/image" Target="../media/image85.jpeg"/></Relationships>
</file>

<file path=ppt/slides/_rels/slide27.xml.rels><?xml version="1.0" encoding="UTF-8" standalone="yes"?>
<Relationships xmlns="http://schemas.openxmlformats.org/package/2006/relationships"><Relationship Id="rId8" Type="http://schemas.microsoft.com/office/2007/relationships/hdphoto" Target="../media/hdphoto5.wdp"/><Relationship Id="rId3" Type="http://schemas.openxmlformats.org/officeDocument/2006/relationships/image" Target="../media/image7.png"/><Relationship Id="rId7" Type="http://schemas.openxmlformats.org/officeDocument/2006/relationships/image" Target="../media/image92.png"/><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jpeg"/><Relationship Id="rId9" Type="http://schemas.openxmlformats.org/officeDocument/2006/relationships/image" Target="../media/image93.png"/></Relationships>
</file>

<file path=ppt/slides/_rels/slide2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7.xml"/><Relationship Id="rId1" Type="http://schemas.openxmlformats.org/officeDocument/2006/relationships/slideLayout" Target="../slideLayouts/slideLayout1.xml"/><Relationship Id="rId5" Type="http://schemas.openxmlformats.org/officeDocument/2006/relationships/image" Target="../media/image95.png"/><Relationship Id="rId4" Type="http://schemas.openxmlformats.org/officeDocument/2006/relationships/image" Target="../media/image94.png"/></Relationships>
</file>

<file path=ppt/slides/_rels/slide2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29.jpeg"/></Relationships>
</file>

<file path=ppt/slides/_rels/slide3.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0.png"/><Relationship Id="rId7" Type="http://schemas.microsoft.com/office/2007/relationships/hdphoto" Target="../media/hdphoto2.wdp"/><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jpeg"/><Relationship Id="rId4" Type="http://schemas.openxmlformats.org/officeDocument/2006/relationships/image" Target="../media/image11.jpeg"/><Relationship Id="rId9" Type="http://schemas.microsoft.com/office/2007/relationships/hdphoto" Target="../media/hdphoto3.wdp"/></Relationships>
</file>

<file path=ppt/slides/_rels/slide4.xml.rels><?xml version="1.0" encoding="UTF-8" standalone="yes"?>
<Relationships xmlns="http://schemas.openxmlformats.org/package/2006/relationships"><Relationship Id="rId8" Type="http://schemas.openxmlformats.org/officeDocument/2006/relationships/image" Target="../media/image19.jpeg"/><Relationship Id="rId3" Type="http://schemas.openxmlformats.org/officeDocument/2006/relationships/image" Target="../media/image7.png"/><Relationship Id="rId7" Type="http://schemas.openxmlformats.org/officeDocument/2006/relationships/image" Target="../media/image18.jpe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17.jpeg"/><Relationship Id="rId11" Type="http://schemas.microsoft.com/office/2007/relationships/hdphoto" Target="../media/hdphoto3.wdp"/><Relationship Id="rId5" Type="http://schemas.openxmlformats.org/officeDocument/2006/relationships/image" Target="../media/image16.jpeg"/><Relationship Id="rId10" Type="http://schemas.openxmlformats.org/officeDocument/2006/relationships/image" Target="../media/image14.png"/><Relationship Id="rId4" Type="http://schemas.openxmlformats.org/officeDocument/2006/relationships/image" Target="../media/image15.jpeg"/><Relationship Id="rId9" Type="http://schemas.openxmlformats.org/officeDocument/2006/relationships/image" Target="../media/image20.jpe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6.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27.gif"/><Relationship Id="rId3" Type="http://schemas.openxmlformats.org/officeDocument/2006/relationships/image" Target="../media/image7.png"/><Relationship Id="rId7" Type="http://schemas.microsoft.com/office/2007/relationships/hdphoto" Target="../media/hdphoto1.wdp"/><Relationship Id="rId12" Type="http://schemas.openxmlformats.org/officeDocument/2006/relationships/image" Target="../media/image26.jpe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9.png"/><Relationship Id="rId11" Type="http://schemas.openxmlformats.org/officeDocument/2006/relationships/image" Target="../media/image25.png"/><Relationship Id="rId5" Type="http://schemas.microsoft.com/office/2007/relationships/hdphoto" Target="../media/hdphoto3.wdp"/><Relationship Id="rId10" Type="http://schemas.openxmlformats.org/officeDocument/2006/relationships/image" Target="../media/image24.jpeg"/><Relationship Id="rId4" Type="http://schemas.openxmlformats.org/officeDocument/2006/relationships/image" Target="../media/image14.png"/><Relationship Id="rId9" Type="http://schemas.openxmlformats.org/officeDocument/2006/relationships/image" Target="../media/image23.jpeg"/><Relationship Id="rId14" Type="http://schemas.openxmlformats.org/officeDocument/2006/relationships/image" Target="../media/image28.jpe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29.jpeg"/></Relationships>
</file>

<file path=ppt/slides/_rels/slide8.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27.gif"/><Relationship Id="rId3" Type="http://schemas.openxmlformats.org/officeDocument/2006/relationships/image" Target="../media/image7.png"/><Relationship Id="rId7" Type="http://schemas.microsoft.com/office/2007/relationships/hdphoto" Target="../media/hdphoto1.wdp"/><Relationship Id="rId12" Type="http://schemas.openxmlformats.org/officeDocument/2006/relationships/image" Target="../media/image26.jpeg"/><Relationship Id="rId17" Type="http://schemas.openxmlformats.org/officeDocument/2006/relationships/image" Target="../media/image300.png"/><Relationship Id="rId2" Type="http://schemas.openxmlformats.org/officeDocument/2006/relationships/notesSlide" Target="../notesSlides/notesSlide7.xml"/><Relationship Id="rId16" Type="http://schemas.openxmlformats.org/officeDocument/2006/relationships/image" Target="../media/image31.png"/><Relationship Id="rId1" Type="http://schemas.openxmlformats.org/officeDocument/2006/relationships/slideLayout" Target="../slideLayouts/slideLayout1.xml"/><Relationship Id="rId6" Type="http://schemas.openxmlformats.org/officeDocument/2006/relationships/image" Target="../media/image9.png"/><Relationship Id="rId11" Type="http://schemas.openxmlformats.org/officeDocument/2006/relationships/image" Target="../media/image25.png"/><Relationship Id="rId5" Type="http://schemas.microsoft.com/office/2007/relationships/hdphoto" Target="../media/hdphoto3.wdp"/><Relationship Id="rId15" Type="http://schemas.openxmlformats.org/officeDocument/2006/relationships/image" Target="../media/image30.png"/><Relationship Id="rId10" Type="http://schemas.openxmlformats.org/officeDocument/2006/relationships/image" Target="../media/image24.jpeg"/><Relationship Id="rId4" Type="http://schemas.openxmlformats.org/officeDocument/2006/relationships/image" Target="../media/image14.png"/><Relationship Id="rId9" Type="http://schemas.openxmlformats.org/officeDocument/2006/relationships/image" Target="../media/image23.jpeg"/><Relationship Id="rId14" Type="http://schemas.openxmlformats.org/officeDocument/2006/relationships/image" Target="../media/image28.jpeg"/></Relationships>
</file>

<file path=ppt/slides/_rels/slide9.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370.png"/><Relationship Id="rId4" Type="http://schemas.openxmlformats.org/officeDocument/2006/relationships/image" Target="../media/image33.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96466" y="691667"/>
            <a:ext cx="10215770" cy="1217272"/>
          </a:xfrm>
        </p:spPr>
        <p:txBody>
          <a:bodyPr>
            <a:noAutofit/>
          </a:bodyPr>
          <a:lstStyle/>
          <a:p>
            <a:r>
              <a:rPr lang="en-US" sz="5600" dirty="0"/>
              <a:t>What is a model?</a:t>
            </a:r>
          </a:p>
        </p:txBody>
      </p:sp>
      <p:pic>
        <p:nvPicPr>
          <p:cNvPr id="4" name="Picture 3" descr="Screen shot 2014-01-22 at 10.10.11.png"/>
          <p:cNvPicPr>
            <a:picLocks noChangeAspect="1"/>
          </p:cNvPicPr>
          <p:nvPr/>
        </p:nvPicPr>
        <p:blipFill>
          <a:blip r:embed="rId3"/>
          <a:stretch>
            <a:fillRect/>
          </a:stretch>
        </p:blipFill>
        <p:spPr>
          <a:xfrm>
            <a:off x="372358" y="5326093"/>
            <a:ext cx="2765533" cy="1250655"/>
          </a:xfrm>
          <a:prstGeom prst="rect">
            <a:avLst/>
          </a:prstGeom>
        </p:spPr>
      </p:pic>
      <p:pic>
        <p:nvPicPr>
          <p:cNvPr id="5" name="Picture 4" descr="Screen shot 2014-01-22 at 10.14.53.png"/>
          <p:cNvPicPr>
            <a:picLocks noChangeAspect="1"/>
          </p:cNvPicPr>
          <p:nvPr/>
        </p:nvPicPr>
        <p:blipFill>
          <a:blip r:embed="rId4"/>
          <a:stretch>
            <a:fillRect/>
          </a:stretch>
        </p:blipFill>
        <p:spPr>
          <a:xfrm>
            <a:off x="3461694" y="5293132"/>
            <a:ext cx="1327150" cy="1351879"/>
          </a:xfrm>
          <a:prstGeom prst="rect">
            <a:avLst/>
          </a:prstGeom>
        </p:spPr>
      </p:pic>
      <p:pic>
        <p:nvPicPr>
          <p:cNvPr id="6" name="Picture 4"/>
          <p:cNvPicPr>
            <a:picLocks noChangeAspect="1" noChangeArrowheads="1"/>
          </p:cNvPicPr>
          <p:nvPr/>
        </p:nvPicPr>
        <p:blipFill>
          <a:blip r:embed="rId5" cstate="screen">
            <a:grayscl/>
            <a:biLevel thresh="50000"/>
            <a:extLst>
              <a:ext uri="{28A0092B-C50C-407E-A947-70E740481C1C}">
                <a14:useLocalDpi xmlns:a14="http://schemas.microsoft.com/office/drawing/2010/main"/>
              </a:ext>
            </a:extLst>
          </a:blip>
          <a:srcRect/>
          <a:stretch>
            <a:fillRect/>
          </a:stretch>
        </p:blipFill>
        <p:spPr bwMode="auto">
          <a:xfrm>
            <a:off x="10286156" y="5203126"/>
            <a:ext cx="1630362" cy="1611404"/>
          </a:xfrm>
          <a:prstGeom prst="rect">
            <a:avLst/>
          </a:prstGeom>
          <a:noFill/>
        </p:spPr>
      </p:pic>
      <p:sp>
        <p:nvSpPr>
          <p:cNvPr id="8" name="TextBox 7"/>
          <p:cNvSpPr txBox="1"/>
          <p:nvPr/>
        </p:nvSpPr>
        <p:spPr>
          <a:xfrm>
            <a:off x="396607" y="4750265"/>
            <a:ext cx="928459" cy="369332"/>
          </a:xfrm>
          <a:prstGeom prst="rect">
            <a:avLst/>
          </a:prstGeom>
          <a:noFill/>
        </p:spPr>
        <p:txBody>
          <a:bodyPr wrap="none" rtlCol="0">
            <a:spAutoFit/>
          </a:bodyPr>
          <a:lstStyle/>
          <a:p>
            <a:r>
              <a:rPr lang="en-US" b="1">
                <a:solidFill>
                  <a:schemeClr val="bg1">
                    <a:lumMod val="50000"/>
                  </a:schemeClr>
                </a:solidFill>
              </a:rPr>
              <a:t>funding</a:t>
            </a:r>
          </a:p>
        </p:txBody>
      </p:sp>
      <p:cxnSp>
        <p:nvCxnSpPr>
          <p:cNvPr id="9" name="Straight Connector 8"/>
          <p:cNvCxnSpPr>
            <a:cxnSpLocks/>
          </p:cNvCxnSpPr>
          <p:nvPr/>
        </p:nvCxnSpPr>
        <p:spPr>
          <a:xfrm>
            <a:off x="396607" y="5183096"/>
            <a:ext cx="11468559" cy="0"/>
          </a:xfrm>
          <a:prstGeom prst="line">
            <a:avLst/>
          </a:prstGeom>
          <a:ln w="12700">
            <a:solidFill>
              <a:schemeClr val="bg1">
                <a:lumMod val="65000"/>
              </a:schemeClr>
            </a:solidFill>
          </a:ln>
        </p:spPr>
        <p:style>
          <a:lnRef idx="2">
            <a:schemeClr val="accent1"/>
          </a:lnRef>
          <a:fillRef idx="0">
            <a:schemeClr val="accent1"/>
          </a:fillRef>
          <a:effectRef idx="1">
            <a:schemeClr val="accent1"/>
          </a:effectRef>
          <a:fontRef idx="minor">
            <a:schemeClr val="tx1"/>
          </a:fontRef>
        </p:style>
      </p:cxnSp>
      <p:sp>
        <p:nvSpPr>
          <p:cNvPr id="12" name="Subtitle 2"/>
          <p:cNvSpPr txBox="1">
            <a:spLocks/>
          </p:cNvSpPr>
          <p:nvPr/>
        </p:nvSpPr>
        <p:spPr>
          <a:xfrm>
            <a:off x="2985491" y="2341047"/>
            <a:ext cx="6400800" cy="2018295"/>
          </a:xfrm>
          <a:prstGeom prst="rect">
            <a:avLst/>
          </a:prstGeom>
        </p:spPr>
        <p:txBody>
          <a:bodyPr vert="horz" lIns="91440" tIns="45720" rIns="91440" bIns="45720" rtlCol="0">
            <a:normAutofit fontScale="85000" lnSpcReduction="20000"/>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dirty="0">
                <a:latin typeface="+mj-lt"/>
              </a:rPr>
              <a:t>Christopher Summerfield </a:t>
            </a:r>
          </a:p>
          <a:p>
            <a:r>
              <a:rPr lang="en-US" dirty="0">
                <a:latin typeface="+mj-lt"/>
              </a:rPr>
              <a:t>University of Oxford</a:t>
            </a:r>
          </a:p>
          <a:p>
            <a:endParaRPr lang="en-US" dirty="0">
              <a:latin typeface="+mj-lt"/>
            </a:endParaRPr>
          </a:p>
          <a:p>
            <a:r>
              <a:rPr lang="en-US" sz="4800" dirty="0"/>
              <a:t>BAMB! Summer School 2023</a:t>
            </a:r>
          </a:p>
          <a:p>
            <a:endParaRPr lang="en-US" dirty="0">
              <a:latin typeface="+mj-lt"/>
            </a:endParaRPr>
          </a:p>
        </p:txBody>
      </p:sp>
      <p:pic>
        <p:nvPicPr>
          <p:cNvPr id="3" name="Picture 2"/>
          <p:cNvPicPr>
            <a:picLocks noChangeAspect="1"/>
          </p:cNvPicPr>
          <p:nvPr/>
        </p:nvPicPr>
        <p:blipFill>
          <a:blip r:embed="rId6"/>
          <a:stretch>
            <a:fillRect/>
          </a:stretch>
        </p:blipFill>
        <p:spPr>
          <a:xfrm>
            <a:off x="5021597" y="5326093"/>
            <a:ext cx="1968500" cy="1338870"/>
          </a:xfrm>
          <a:prstGeom prst="rect">
            <a:avLst/>
          </a:prstGeom>
        </p:spPr>
      </p:pic>
      <p:pic>
        <p:nvPicPr>
          <p:cNvPr id="10" name="Picture 9"/>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6879545" y="5615205"/>
            <a:ext cx="1613828" cy="672429"/>
          </a:xfrm>
          <a:prstGeom prst="rect">
            <a:avLst/>
          </a:prstGeom>
        </p:spPr>
      </p:pic>
      <p:pic>
        <p:nvPicPr>
          <p:cNvPr id="1026" name="Picture 2" descr="Image result for wellcome trust image">
            <a:extLst>
              <a:ext uri="{FF2B5EF4-FFF2-40B4-BE49-F238E27FC236}">
                <a16:creationId xmlns:a16="http://schemas.microsoft.com/office/drawing/2014/main" id="{FBBF155B-6D61-B440-A93E-1ADB02CF3FB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848045" y="5377190"/>
            <a:ext cx="1183761" cy="11837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67153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2">
            <a:extLst>
              <a:ext uri="{FF2B5EF4-FFF2-40B4-BE49-F238E27FC236}">
                <a16:creationId xmlns:a16="http://schemas.microsoft.com/office/drawing/2014/main" id="{78613552-6900-8F12-D487-171786D59972}"/>
              </a:ext>
            </a:extLst>
          </p:cNvPr>
          <p:cNvSpPr>
            <a:spLocks noChangeArrowheads="1"/>
          </p:cNvSpPr>
          <p:nvPr/>
        </p:nvSpPr>
        <p:spPr bwMode="auto">
          <a:xfrm>
            <a:off x="0" y="1"/>
            <a:ext cx="12192000" cy="1012826"/>
          </a:xfrm>
          <a:prstGeom prst="rect">
            <a:avLst/>
          </a:prstGeom>
          <a:gradFill rotWithShape="1">
            <a:gsLst>
              <a:gs pos="0">
                <a:srgbClr val="C0C0C0"/>
              </a:gs>
              <a:gs pos="100000">
                <a:schemeClr val="bg1"/>
              </a:gs>
            </a:gsLst>
            <a:lin ang="0" scaled="1"/>
          </a:gradFill>
          <a:ln w="9525">
            <a:noFill/>
            <a:miter lim="800000"/>
            <a:headEnd/>
            <a:tailEnd/>
          </a:ln>
        </p:spPr>
        <p:txBody>
          <a:bodyPr wrap="none" anchor="ctr">
            <a:prstTxWarp prst="textNoShape">
              <a:avLst/>
            </a:prstTxWarp>
          </a:bodyPr>
          <a:lstStyle/>
          <a:p>
            <a:pPr algn="ctr"/>
            <a:endParaRPr lang="en-US" sz="3600" dirty="0">
              <a:latin typeface="Calibri" charset="0"/>
            </a:endParaRPr>
          </a:p>
        </p:txBody>
      </p:sp>
      <p:pic>
        <p:nvPicPr>
          <p:cNvPr id="12" name="Picture 11">
            <a:extLst>
              <a:ext uri="{FF2B5EF4-FFF2-40B4-BE49-F238E27FC236}">
                <a16:creationId xmlns:a16="http://schemas.microsoft.com/office/drawing/2014/main" id="{711A3BFB-6015-2283-35A6-D173B89C6BF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154870" y="-39543"/>
            <a:ext cx="1052370" cy="1052370"/>
          </a:xfrm>
          <a:prstGeom prst="rect">
            <a:avLst/>
          </a:prstGeom>
        </p:spPr>
      </p:pic>
      <p:sp>
        <p:nvSpPr>
          <p:cNvPr id="13" name="Rectangle 3">
            <a:extLst>
              <a:ext uri="{FF2B5EF4-FFF2-40B4-BE49-F238E27FC236}">
                <a16:creationId xmlns:a16="http://schemas.microsoft.com/office/drawing/2014/main" id="{1D407BD3-0FF1-C311-53FA-C0FA786FA5F2}"/>
              </a:ext>
            </a:extLst>
          </p:cNvPr>
          <p:cNvSpPr>
            <a:spLocks noChangeArrowheads="1"/>
          </p:cNvSpPr>
          <p:nvPr/>
        </p:nvSpPr>
        <p:spPr bwMode="auto">
          <a:xfrm>
            <a:off x="0" y="1"/>
            <a:ext cx="9004852" cy="646331"/>
          </a:xfrm>
          <a:prstGeom prst="rect">
            <a:avLst/>
          </a:prstGeom>
          <a:noFill/>
          <a:ln w="9525">
            <a:noFill/>
            <a:miter lim="800000"/>
            <a:headEnd/>
            <a:tailEnd/>
          </a:ln>
        </p:spPr>
        <p:txBody>
          <a:bodyPr wrap="square">
            <a:prstTxWarp prst="textNoShape">
              <a:avLst/>
            </a:prstTxWarp>
            <a:spAutoFit/>
          </a:bodyPr>
          <a:lstStyle/>
          <a:p>
            <a:r>
              <a:rPr lang="en-GB" sz="3600" dirty="0">
                <a:latin typeface="+mj-lt"/>
              </a:rPr>
              <a:t>Levels of description</a:t>
            </a:r>
          </a:p>
        </p:txBody>
      </p:sp>
      <p:pic>
        <p:nvPicPr>
          <p:cNvPr id="32" name="Picture 31">
            <a:extLst>
              <a:ext uri="{FF2B5EF4-FFF2-40B4-BE49-F238E27FC236}">
                <a16:creationId xmlns:a16="http://schemas.microsoft.com/office/drawing/2014/main" id="{73366EDB-D4A2-161B-A405-20F0F6681FAC}"/>
              </a:ext>
            </a:extLst>
          </p:cNvPr>
          <p:cNvPicPr>
            <a:picLocks noChangeAspect="1"/>
          </p:cNvPicPr>
          <p:nvPr/>
        </p:nvPicPr>
        <p:blipFill rotWithShape="1">
          <a:blip r:embed="rId4"/>
          <a:srcRect b="21327"/>
          <a:stretch/>
        </p:blipFill>
        <p:spPr>
          <a:xfrm>
            <a:off x="514354" y="1396928"/>
            <a:ext cx="10653768" cy="4606307"/>
          </a:xfrm>
          <a:prstGeom prst="rect">
            <a:avLst/>
          </a:prstGeom>
        </p:spPr>
      </p:pic>
      <p:pic>
        <p:nvPicPr>
          <p:cNvPr id="13314" name="Picture 2" descr="About Marr2019">
            <a:extLst>
              <a:ext uri="{FF2B5EF4-FFF2-40B4-BE49-F238E27FC236}">
                <a16:creationId xmlns:a16="http://schemas.microsoft.com/office/drawing/2014/main" id="{27CF7B20-DA6B-BB40-B54F-66D328A9966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58937" y="4424132"/>
            <a:ext cx="1856567" cy="210587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528CC0EE-14B1-4620-2476-E6821940128F}"/>
              </a:ext>
            </a:extLst>
          </p:cNvPr>
          <p:cNvSpPr txBox="1"/>
          <p:nvPr/>
        </p:nvSpPr>
        <p:spPr>
          <a:xfrm>
            <a:off x="8458937" y="4709093"/>
            <a:ext cx="652743" cy="369332"/>
          </a:xfrm>
          <a:prstGeom prst="rect">
            <a:avLst/>
          </a:prstGeom>
          <a:noFill/>
        </p:spPr>
        <p:txBody>
          <a:bodyPr wrap="none" rtlCol="0">
            <a:spAutoFit/>
          </a:bodyPr>
          <a:lstStyle/>
          <a:p>
            <a:r>
              <a:rPr lang="en-GB" dirty="0"/>
              <a:t>Marr</a:t>
            </a:r>
          </a:p>
        </p:txBody>
      </p:sp>
    </p:spTree>
    <p:extLst>
      <p:ext uri="{BB962C8B-B14F-4D97-AF65-F5344CB8AC3E}">
        <p14:creationId xmlns:p14="http://schemas.microsoft.com/office/powerpoint/2010/main" val="37799273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2">
            <a:extLst>
              <a:ext uri="{FF2B5EF4-FFF2-40B4-BE49-F238E27FC236}">
                <a16:creationId xmlns:a16="http://schemas.microsoft.com/office/drawing/2014/main" id="{78613552-6900-8F12-D487-171786D59972}"/>
              </a:ext>
            </a:extLst>
          </p:cNvPr>
          <p:cNvSpPr>
            <a:spLocks noChangeArrowheads="1"/>
          </p:cNvSpPr>
          <p:nvPr/>
        </p:nvSpPr>
        <p:spPr bwMode="auto">
          <a:xfrm>
            <a:off x="0" y="1"/>
            <a:ext cx="12192000" cy="1012826"/>
          </a:xfrm>
          <a:prstGeom prst="rect">
            <a:avLst/>
          </a:prstGeom>
          <a:gradFill rotWithShape="1">
            <a:gsLst>
              <a:gs pos="0">
                <a:srgbClr val="C0C0C0"/>
              </a:gs>
              <a:gs pos="100000">
                <a:schemeClr val="bg1"/>
              </a:gs>
            </a:gsLst>
            <a:lin ang="0" scaled="1"/>
          </a:gradFill>
          <a:ln w="9525">
            <a:noFill/>
            <a:miter lim="800000"/>
            <a:headEnd/>
            <a:tailEnd/>
          </a:ln>
        </p:spPr>
        <p:txBody>
          <a:bodyPr wrap="none" anchor="ctr">
            <a:prstTxWarp prst="textNoShape">
              <a:avLst/>
            </a:prstTxWarp>
          </a:bodyPr>
          <a:lstStyle/>
          <a:p>
            <a:pPr algn="ctr"/>
            <a:endParaRPr lang="en-US" sz="3600" dirty="0">
              <a:latin typeface="Calibri" charset="0"/>
            </a:endParaRPr>
          </a:p>
        </p:txBody>
      </p:sp>
      <p:pic>
        <p:nvPicPr>
          <p:cNvPr id="12" name="Picture 11">
            <a:extLst>
              <a:ext uri="{FF2B5EF4-FFF2-40B4-BE49-F238E27FC236}">
                <a16:creationId xmlns:a16="http://schemas.microsoft.com/office/drawing/2014/main" id="{711A3BFB-6015-2283-35A6-D173B89C6BF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154870" y="-39543"/>
            <a:ext cx="1052370" cy="1052370"/>
          </a:xfrm>
          <a:prstGeom prst="rect">
            <a:avLst/>
          </a:prstGeom>
        </p:spPr>
      </p:pic>
      <p:sp>
        <p:nvSpPr>
          <p:cNvPr id="13" name="Rectangle 3">
            <a:extLst>
              <a:ext uri="{FF2B5EF4-FFF2-40B4-BE49-F238E27FC236}">
                <a16:creationId xmlns:a16="http://schemas.microsoft.com/office/drawing/2014/main" id="{1D407BD3-0FF1-C311-53FA-C0FA786FA5F2}"/>
              </a:ext>
            </a:extLst>
          </p:cNvPr>
          <p:cNvSpPr>
            <a:spLocks noChangeArrowheads="1"/>
          </p:cNvSpPr>
          <p:nvPr/>
        </p:nvSpPr>
        <p:spPr bwMode="auto">
          <a:xfrm>
            <a:off x="0" y="1"/>
            <a:ext cx="9004852" cy="646331"/>
          </a:xfrm>
          <a:prstGeom prst="rect">
            <a:avLst/>
          </a:prstGeom>
          <a:noFill/>
          <a:ln w="9525">
            <a:noFill/>
            <a:miter lim="800000"/>
            <a:headEnd/>
            <a:tailEnd/>
          </a:ln>
        </p:spPr>
        <p:txBody>
          <a:bodyPr wrap="square">
            <a:prstTxWarp prst="textNoShape">
              <a:avLst/>
            </a:prstTxWarp>
            <a:spAutoFit/>
          </a:bodyPr>
          <a:lstStyle/>
          <a:p>
            <a:r>
              <a:rPr lang="en-GB" sz="3600" dirty="0">
                <a:latin typeface="+mj-lt"/>
              </a:rPr>
              <a:t>Approaches</a:t>
            </a:r>
          </a:p>
        </p:txBody>
      </p:sp>
      <p:pic>
        <p:nvPicPr>
          <p:cNvPr id="21506" name="Picture 2" descr="Landscape magic forest glade large oil painting 40x32 Painting by Mari Gru  | Saatchi Art">
            <a:extLst>
              <a:ext uri="{FF2B5EF4-FFF2-40B4-BE49-F238E27FC236}">
                <a16:creationId xmlns:a16="http://schemas.microsoft.com/office/drawing/2014/main" id="{62806764-A326-CF02-8E79-5533C6BA3A2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6164" y="1454727"/>
            <a:ext cx="4920143" cy="3948545"/>
          </a:xfrm>
          <a:prstGeom prst="rect">
            <a:avLst/>
          </a:prstGeom>
          <a:noFill/>
          <a:extLst>
            <a:ext uri="{909E8E84-426E-40DD-AFC4-6F175D3DCCD1}">
              <a14:hiddenFill xmlns:a14="http://schemas.microsoft.com/office/drawing/2010/main">
                <a:solidFill>
                  <a:srgbClr val="FFFFFF"/>
                </a:solidFill>
              </a14:hiddenFill>
            </a:ext>
          </a:extLst>
        </p:spPr>
      </p:pic>
      <p:pic>
        <p:nvPicPr>
          <p:cNvPr id="21508" name="Picture 4" descr="Anime landscape, city, buildings, realistic, Anime, HD wallpaper |  Wallpaperbetter">
            <a:extLst>
              <a:ext uri="{FF2B5EF4-FFF2-40B4-BE49-F238E27FC236}">
                <a16:creationId xmlns:a16="http://schemas.microsoft.com/office/drawing/2014/main" id="{FD33AC4E-96FB-3E49-A4A3-31FF9A62718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1851"/>
          <a:stretch/>
        </p:blipFill>
        <p:spPr bwMode="auto">
          <a:xfrm>
            <a:off x="6234727" y="1454727"/>
            <a:ext cx="4920143" cy="394854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13E6869B-1E15-7A05-2B15-74F37117FA39}"/>
              </a:ext>
            </a:extLst>
          </p:cNvPr>
          <p:cNvSpPr txBox="1"/>
          <p:nvPr/>
        </p:nvSpPr>
        <p:spPr>
          <a:xfrm>
            <a:off x="650088" y="1466603"/>
            <a:ext cx="4600785" cy="4154984"/>
          </a:xfrm>
          <a:prstGeom prst="rect">
            <a:avLst/>
          </a:prstGeom>
          <a:noFill/>
        </p:spPr>
        <p:txBody>
          <a:bodyPr wrap="square" rtlCol="0">
            <a:spAutoFit/>
          </a:bodyPr>
          <a:lstStyle/>
          <a:p>
            <a:r>
              <a:rPr lang="en-GB" sz="2400" dirty="0">
                <a:solidFill>
                  <a:schemeClr val="bg1"/>
                </a:solidFill>
              </a:rPr>
              <a:t>Ecological approach</a:t>
            </a:r>
          </a:p>
          <a:p>
            <a:endParaRPr lang="en-GB" sz="2400" dirty="0">
              <a:solidFill>
                <a:schemeClr val="bg1"/>
              </a:solidFill>
            </a:endParaRPr>
          </a:p>
          <a:p>
            <a:r>
              <a:rPr lang="en-GB" sz="2400" dirty="0">
                <a:solidFill>
                  <a:schemeClr val="bg1"/>
                </a:solidFill>
              </a:rPr>
              <a:t>Accounts for natural environment</a:t>
            </a:r>
          </a:p>
          <a:p>
            <a:r>
              <a:rPr lang="en-GB" sz="2400" dirty="0">
                <a:solidFill>
                  <a:schemeClr val="bg1"/>
                </a:solidFill>
              </a:rPr>
              <a:t>Naturalistic tasks</a:t>
            </a:r>
          </a:p>
          <a:p>
            <a:r>
              <a:rPr lang="en-GB" sz="2400" dirty="0">
                <a:solidFill>
                  <a:schemeClr val="bg1"/>
                </a:solidFill>
              </a:rPr>
              <a:t>Less constrained models</a:t>
            </a:r>
          </a:p>
          <a:p>
            <a:r>
              <a:rPr lang="en-GB" sz="2400" dirty="0">
                <a:solidFill>
                  <a:schemeClr val="bg1"/>
                </a:solidFill>
              </a:rPr>
              <a:t>Data harder to interpret</a:t>
            </a:r>
          </a:p>
          <a:p>
            <a:endParaRPr lang="en-GB" sz="2400" dirty="0">
              <a:solidFill>
                <a:schemeClr val="bg1"/>
              </a:solidFill>
            </a:endParaRPr>
          </a:p>
          <a:p>
            <a:r>
              <a:rPr lang="en-GB" sz="2400" dirty="0">
                <a:solidFill>
                  <a:schemeClr val="bg1"/>
                </a:solidFill>
              </a:rPr>
              <a:t>e.g. study attention during driving simulation</a:t>
            </a:r>
          </a:p>
          <a:p>
            <a:endParaRPr lang="en-GB" sz="2400" dirty="0">
              <a:solidFill>
                <a:schemeClr val="bg1"/>
              </a:solidFill>
            </a:endParaRPr>
          </a:p>
          <a:p>
            <a:endParaRPr lang="en-GB" sz="2400" dirty="0">
              <a:solidFill>
                <a:schemeClr val="bg1"/>
              </a:solidFill>
            </a:endParaRPr>
          </a:p>
        </p:txBody>
      </p:sp>
      <p:sp>
        <p:nvSpPr>
          <p:cNvPr id="14" name="TextBox 13">
            <a:extLst>
              <a:ext uri="{FF2B5EF4-FFF2-40B4-BE49-F238E27FC236}">
                <a16:creationId xmlns:a16="http://schemas.microsoft.com/office/drawing/2014/main" id="{ADDE01A0-3891-A4B3-E63B-6A755CC483CB}"/>
              </a:ext>
            </a:extLst>
          </p:cNvPr>
          <p:cNvSpPr txBox="1"/>
          <p:nvPr/>
        </p:nvSpPr>
        <p:spPr>
          <a:xfrm>
            <a:off x="6344693" y="1478477"/>
            <a:ext cx="4072782" cy="3416320"/>
          </a:xfrm>
          <a:prstGeom prst="rect">
            <a:avLst/>
          </a:prstGeom>
          <a:noFill/>
        </p:spPr>
        <p:txBody>
          <a:bodyPr wrap="none" rtlCol="0">
            <a:spAutoFit/>
          </a:bodyPr>
          <a:lstStyle/>
          <a:p>
            <a:r>
              <a:rPr lang="en-GB" sz="2400" dirty="0">
                <a:solidFill>
                  <a:schemeClr val="bg1"/>
                </a:solidFill>
              </a:rPr>
              <a:t>Artificial approach</a:t>
            </a:r>
          </a:p>
          <a:p>
            <a:endParaRPr lang="en-GB" sz="2400" dirty="0">
              <a:solidFill>
                <a:schemeClr val="bg1"/>
              </a:solidFill>
            </a:endParaRPr>
          </a:p>
          <a:p>
            <a:r>
              <a:rPr lang="en-GB" sz="2400" dirty="0">
                <a:solidFill>
                  <a:schemeClr val="bg1"/>
                </a:solidFill>
              </a:rPr>
              <a:t>Overlooks natural environment</a:t>
            </a:r>
          </a:p>
          <a:p>
            <a:r>
              <a:rPr lang="en-GB" sz="2400" dirty="0">
                <a:solidFill>
                  <a:schemeClr val="bg1"/>
                </a:solidFill>
              </a:rPr>
              <a:t>Contrived tasks</a:t>
            </a:r>
          </a:p>
          <a:p>
            <a:r>
              <a:rPr lang="en-GB" sz="2400" dirty="0">
                <a:solidFill>
                  <a:schemeClr val="bg1"/>
                </a:solidFill>
              </a:rPr>
              <a:t>Well-constrained models</a:t>
            </a:r>
          </a:p>
          <a:p>
            <a:r>
              <a:rPr lang="en-GB" sz="2400" dirty="0">
                <a:solidFill>
                  <a:schemeClr val="bg1"/>
                </a:solidFill>
              </a:rPr>
              <a:t>Data easier to interpret</a:t>
            </a:r>
          </a:p>
          <a:p>
            <a:endParaRPr lang="en-GB" sz="2400" dirty="0">
              <a:solidFill>
                <a:schemeClr val="bg1"/>
              </a:solidFill>
            </a:endParaRPr>
          </a:p>
          <a:p>
            <a:r>
              <a:rPr lang="en-GB" sz="2400" dirty="0">
                <a:solidFill>
                  <a:schemeClr val="bg1"/>
                </a:solidFill>
              </a:rPr>
              <a:t>e.g. study attention in the lab</a:t>
            </a:r>
          </a:p>
          <a:p>
            <a:endParaRPr lang="en-GB" sz="2400" dirty="0">
              <a:solidFill>
                <a:schemeClr val="bg1"/>
              </a:solidFill>
            </a:endParaRPr>
          </a:p>
        </p:txBody>
      </p:sp>
    </p:spTree>
    <p:extLst>
      <p:ext uri="{BB962C8B-B14F-4D97-AF65-F5344CB8AC3E}">
        <p14:creationId xmlns:p14="http://schemas.microsoft.com/office/powerpoint/2010/main" val="22410687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a:extLst>
              <a:ext uri="{FF2B5EF4-FFF2-40B4-BE49-F238E27FC236}">
                <a16:creationId xmlns:a16="http://schemas.microsoft.com/office/drawing/2014/main" id="{149CE4CD-2F54-D542-99EC-0F57AFA832F8}"/>
              </a:ext>
            </a:extLst>
          </p:cNvPr>
          <p:cNvSpPr>
            <a:spLocks noChangeArrowheads="1"/>
          </p:cNvSpPr>
          <p:nvPr/>
        </p:nvSpPr>
        <p:spPr bwMode="auto">
          <a:xfrm>
            <a:off x="0" y="1"/>
            <a:ext cx="12192000" cy="1012826"/>
          </a:xfrm>
          <a:prstGeom prst="rect">
            <a:avLst/>
          </a:prstGeom>
          <a:gradFill rotWithShape="1">
            <a:gsLst>
              <a:gs pos="0">
                <a:srgbClr val="C0C0C0"/>
              </a:gs>
              <a:gs pos="100000">
                <a:schemeClr val="bg1"/>
              </a:gs>
            </a:gsLst>
            <a:lin ang="0" scaled="1"/>
          </a:gradFill>
          <a:ln w="9525">
            <a:noFill/>
            <a:miter lim="800000"/>
            <a:headEnd/>
            <a:tailEnd/>
          </a:ln>
        </p:spPr>
        <p:txBody>
          <a:bodyPr wrap="none" anchor="ctr">
            <a:prstTxWarp prst="textNoShape">
              <a:avLst/>
            </a:prstTxWarp>
          </a:bodyPr>
          <a:lstStyle/>
          <a:p>
            <a:pPr algn="ctr"/>
            <a:endParaRPr lang="en-US" sz="3600">
              <a:latin typeface="Calibri" charset="0"/>
            </a:endParaRPr>
          </a:p>
        </p:txBody>
      </p:sp>
      <p:pic>
        <p:nvPicPr>
          <p:cNvPr id="9" name="Picture 8">
            <a:extLst>
              <a:ext uri="{FF2B5EF4-FFF2-40B4-BE49-F238E27FC236}">
                <a16:creationId xmlns:a16="http://schemas.microsoft.com/office/drawing/2014/main" id="{30B5E82E-3204-6740-83B8-B9E6B6343382}"/>
              </a:ext>
            </a:extLst>
          </p:cNvPr>
          <p:cNvPicPr>
            <a:picLocks noChangeAspect="1"/>
          </p:cNvPicPr>
          <p:nvPr/>
        </p:nvPicPr>
        <p:blipFill>
          <a:blip r:embed="rId3"/>
          <a:stretch>
            <a:fillRect/>
          </a:stretch>
        </p:blipFill>
        <p:spPr>
          <a:xfrm>
            <a:off x="11154870" y="-39544"/>
            <a:ext cx="1052370" cy="1052370"/>
          </a:xfrm>
          <a:prstGeom prst="rect">
            <a:avLst/>
          </a:prstGeom>
        </p:spPr>
      </p:pic>
      <p:sp>
        <p:nvSpPr>
          <p:cNvPr id="10" name="Rectangle 3">
            <a:extLst>
              <a:ext uri="{FF2B5EF4-FFF2-40B4-BE49-F238E27FC236}">
                <a16:creationId xmlns:a16="http://schemas.microsoft.com/office/drawing/2014/main" id="{C7F153C0-4573-664E-B94A-19965C34BA33}"/>
              </a:ext>
            </a:extLst>
          </p:cNvPr>
          <p:cNvSpPr>
            <a:spLocks noChangeArrowheads="1"/>
          </p:cNvSpPr>
          <p:nvPr/>
        </p:nvSpPr>
        <p:spPr bwMode="auto">
          <a:xfrm>
            <a:off x="0" y="0"/>
            <a:ext cx="7885113" cy="646113"/>
          </a:xfrm>
          <a:prstGeom prst="rect">
            <a:avLst/>
          </a:prstGeom>
          <a:noFill/>
          <a:ln w="9525">
            <a:noFill/>
            <a:miter lim="800000"/>
            <a:headEnd/>
            <a:tailEnd/>
          </a:ln>
        </p:spPr>
        <p:txBody>
          <a:bodyPr>
            <a:prstTxWarp prst="textNoShape">
              <a:avLst/>
            </a:prstTxWarp>
            <a:spAutoFit/>
          </a:bodyPr>
          <a:lstStyle/>
          <a:p>
            <a:r>
              <a:rPr lang="en-GB" sz="3600" dirty="0">
                <a:latin typeface="+mj-lt"/>
              </a:rPr>
              <a:t>Model fitting: the basics</a:t>
            </a:r>
          </a:p>
        </p:txBody>
      </p:sp>
      <p:pic>
        <p:nvPicPr>
          <p:cNvPr id="5" name="Picture 12">
            <a:extLst>
              <a:ext uri="{FF2B5EF4-FFF2-40B4-BE49-F238E27FC236}">
                <a16:creationId xmlns:a16="http://schemas.microsoft.com/office/drawing/2014/main" id="{439258EB-1D97-9782-8E92-1382E348EE27}"/>
              </a:ext>
              <a:ext uri="{C183D7F6-B498-43B3-948B-1728B52AA6E4}">
                <adec:decorative xmlns:adec="http://schemas.microsoft.com/office/drawing/2017/decorative" val="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7851"/>
          <a:stretch/>
        </p:blipFill>
        <p:spPr bwMode="auto">
          <a:xfrm>
            <a:off x="838144" y="1433429"/>
            <a:ext cx="1473450" cy="164360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ABA36D4D-B00B-2DFB-5825-00F6038ADBB9}"/>
              </a:ext>
            </a:extLst>
          </p:cNvPr>
          <p:cNvPicPr>
            <a:picLocks noChangeAspect="1"/>
          </p:cNvPicPr>
          <p:nvPr/>
        </p:nvPicPr>
        <p:blipFill rotWithShape="1">
          <a:blip r:embed="rId5"/>
          <a:srcRect l="3932" r="53268" b="8980"/>
          <a:stretch/>
        </p:blipFill>
        <p:spPr>
          <a:xfrm>
            <a:off x="3193746" y="1268156"/>
            <a:ext cx="3746908" cy="1974153"/>
          </a:xfrm>
          <a:prstGeom prst="rect">
            <a:avLst/>
          </a:prstGeom>
          <a:ln>
            <a:noFill/>
          </a:ln>
          <a:effectLst>
            <a:softEdge rad="112500"/>
          </a:effectLst>
        </p:spPr>
      </p:pic>
      <p:sp>
        <p:nvSpPr>
          <p:cNvPr id="15" name="Rounded Rectangle 14">
            <a:extLst>
              <a:ext uri="{FF2B5EF4-FFF2-40B4-BE49-F238E27FC236}">
                <a16:creationId xmlns:a16="http://schemas.microsoft.com/office/drawing/2014/main" id="{FCB5B04C-0C3D-5A8E-27E4-C32F5F2C1322}"/>
              </a:ext>
            </a:extLst>
          </p:cNvPr>
          <p:cNvSpPr/>
          <p:nvPr/>
        </p:nvSpPr>
        <p:spPr>
          <a:xfrm>
            <a:off x="366677" y="1268156"/>
            <a:ext cx="2365513" cy="2334241"/>
          </a:xfrm>
          <a:prstGeom prst="roundRect">
            <a:avLst/>
          </a:prstGeom>
          <a:noFill/>
          <a:ln>
            <a:solidFill>
              <a:schemeClr val="bg1">
                <a:lumMod val="6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
        <p:nvSpPr>
          <p:cNvPr id="16" name="Rounded Rectangle 15">
            <a:extLst>
              <a:ext uri="{FF2B5EF4-FFF2-40B4-BE49-F238E27FC236}">
                <a16:creationId xmlns:a16="http://schemas.microsoft.com/office/drawing/2014/main" id="{329C508B-3B2D-33F8-5F10-2F32700B0132}"/>
              </a:ext>
            </a:extLst>
          </p:cNvPr>
          <p:cNvSpPr/>
          <p:nvPr/>
        </p:nvSpPr>
        <p:spPr>
          <a:xfrm>
            <a:off x="2957511" y="1268155"/>
            <a:ext cx="4234125" cy="2334241"/>
          </a:xfrm>
          <a:prstGeom prst="roundRect">
            <a:avLst/>
          </a:prstGeom>
          <a:noFill/>
          <a:ln>
            <a:solidFill>
              <a:schemeClr val="bg1">
                <a:lumMod val="6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
        <p:nvSpPr>
          <p:cNvPr id="17" name="Rounded Rectangle 16">
            <a:extLst>
              <a:ext uri="{FF2B5EF4-FFF2-40B4-BE49-F238E27FC236}">
                <a16:creationId xmlns:a16="http://schemas.microsoft.com/office/drawing/2014/main" id="{31EEDA00-E2DE-FE67-851B-A83E77CE8364}"/>
              </a:ext>
            </a:extLst>
          </p:cNvPr>
          <p:cNvSpPr/>
          <p:nvPr/>
        </p:nvSpPr>
        <p:spPr>
          <a:xfrm>
            <a:off x="7427871" y="1224505"/>
            <a:ext cx="4234125" cy="2334241"/>
          </a:xfrm>
          <a:prstGeom prst="roundRect">
            <a:avLst/>
          </a:prstGeom>
          <a:noFill/>
          <a:ln>
            <a:solidFill>
              <a:schemeClr val="bg1">
                <a:lumMod val="6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BF362CD1-3C60-E3BA-2E2E-EE8B964A3C62}"/>
                  </a:ext>
                </a:extLst>
              </p:cNvPr>
              <p:cNvSpPr txBox="1"/>
              <p:nvPr/>
            </p:nvSpPr>
            <p:spPr>
              <a:xfrm>
                <a:off x="7796125" y="2446688"/>
                <a:ext cx="3195105"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2400" i="1" dirty="0" smtClean="0">
                          <a:latin typeface="Cambria Math" panose="02040503050406030204" pitchFamily="18" charset="0"/>
                        </a:rPr>
                        <m:t>[0,1,1,0,0,0,1,1,0,0,0,1]</m:t>
                      </m:r>
                    </m:oMath>
                  </m:oMathPara>
                </a14:m>
                <a:endParaRPr lang="en-GB" sz="2400" dirty="0"/>
              </a:p>
            </p:txBody>
          </p:sp>
        </mc:Choice>
        <mc:Fallback xmlns="">
          <p:sp>
            <p:nvSpPr>
              <p:cNvPr id="18" name="TextBox 17">
                <a:extLst>
                  <a:ext uri="{FF2B5EF4-FFF2-40B4-BE49-F238E27FC236}">
                    <a16:creationId xmlns:a16="http://schemas.microsoft.com/office/drawing/2014/main" id="{BF362CD1-3C60-E3BA-2E2E-EE8B964A3C62}"/>
                  </a:ext>
                </a:extLst>
              </p:cNvPr>
              <p:cNvSpPr txBox="1">
                <a:spLocks noRot="1" noChangeAspect="1" noMove="1" noResize="1" noEditPoints="1" noAdjustHandles="1" noChangeArrowheads="1" noChangeShapeType="1" noTextEdit="1"/>
              </p:cNvSpPr>
              <p:nvPr/>
            </p:nvSpPr>
            <p:spPr>
              <a:xfrm>
                <a:off x="7796125" y="2446688"/>
                <a:ext cx="3195105" cy="461665"/>
              </a:xfrm>
              <a:prstGeom prst="rect">
                <a:avLst/>
              </a:prstGeom>
              <a:blipFill>
                <a:blip r:embed="rId6"/>
                <a:stretch>
                  <a:fillRect b="-18919"/>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68EE738C-A763-2E13-A0FB-3867391096F8}"/>
                  </a:ext>
                </a:extLst>
              </p:cNvPr>
              <p:cNvSpPr txBox="1"/>
              <p:nvPr/>
            </p:nvSpPr>
            <p:spPr>
              <a:xfrm>
                <a:off x="7796125" y="1628979"/>
                <a:ext cx="3756156"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2400" i="1" dirty="0" smtClean="0">
                          <a:latin typeface="Cambria Math" panose="02040503050406030204" pitchFamily="18" charset="0"/>
                        </a:rPr>
                        <m:t>[0</m:t>
                      </m:r>
                      <m:r>
                        <a:rPr lang="en-GB" sz="2400" b="0" i="1" dirty="0" smtClean="0">
                          <a:latin typeface="Cambria Math" panose="02040503050406030204" pitchFamily="18" charset="0"/>
                        </a:rPr>
                        <m:t>.2</m:t>
                      </m:r>
                      <m:r>
                        <a:rPr lang="en-GB" sz="2400" i="1" dirty="0" smtClean="0">
                          <a:latin typeface="Cambria Math" panose="02040503050406030204" pitchFamily="18" charset="0"/>
                        </a:rPr>
                        <m:t>,</m:t>
                      </m:r>
                      <m:r>
                        <a:rPr lang="en-GB" sz="2400" b="0" i="1" dirty="0" smtClean="0">
                          <a:latin typeface="Cambria Math" panose="02040503050406030204" pitchFamily="18" charset="0"/>
                        </a:rPr>
                        <m:t>−0.2,0.4,0.8,0.8,−0.4</m:t>
                      </m:r>
                      <m:r>
                        <a:rPr lang="en-GB" sz="2400" i="1" dirty="0" smtClean="0">
                          <a:latin typeface="Cambria Math" panose="02040503050406030204" pitchFamily="18" charset="0"/>
                        </a:rPr>
                        <m:t>]</m:t>
                      </m:r>
                    </m:oMath>
                  </m:oMathPara>
                </a14:m>
                <a:endParaRPr lang="en-GB" sz="2400" dirty="0"/>
              </a:p>
            </p:txBody>
          </p:sp>
        </mc:Choice>
        <mc:Fallback xmlns="">
          <p:sp>
            <p:nvSpPr>
              <p:cNvPr id="19" name="TextBox 18">
                <a:extLst>
                  <a:ext uri="{FF2B5EF4-FFF2-40B4-BE49-F238E27FC236}">
                    <a16:creationId xmlns:a16="http://schemas.microsoft.com/office/drawing/2014/main" id="{68EE738C-A763-2E13-A0FB-3867391096F8}"/>
                  </a:ext>
                </a:extLst>
              </p:cNvPr>
              <p:cNvSpPr txBox="1">
                <a:spLocks noRot="1" noChangeAspect="1" noMove="1" noResize="1" noEditPoints="1" noAdjustHandles="1" noChangeArrowheads="1" noChangeShapeType="1" noTextEdit="1"/>
              </p:cNvSpPr>
              <p:nvPr/>
            </p:nvSpPr>
            <p:spPr>
              <a:xfrm>
                <a:off x="7796125" y="1628979"/>
                <a:ext cx="3756156" cy="461665"/>
              </a:xfrm>
              <a:prstGeom prst="rect">
                <a:avLst/>
              </a:prstGeom>
              <a:blipFill>
                <a:blip r:embed="rId7"/>
                <a:stretch>
                  <a:fillRect b="-16216"/>
                </a:stretch>
              </a:blipFill>
            </p:spPr>
            <p:txBody>
              <a:bodyPr/>
              <a:lstStyle/>
              <a:p>
                <a:r>
                  <a:rPr lang="en-GB">
                    <a:noFill/>
                  </a:rPr>
                  <a:t> </a:t>
                </a:r>
              </a:p>
            </p:txBody>
          </p:sp>
        </mc:Fallback>
      </mc:AlternateContent>
      <p:sp>
        <p:nvSpPr>
          <p:cNvPr id="20" name="TextBox 19">
            <a:extLst>
              <a:ext uri="{FF2B5EF4-FFF2-40B4-BE49-F238E27FC236}">
                <a16:creationId xmlns:a16="http://schemas.microsoft.com/office/drawing/2014/main" id="{21C2F615-8D3C-8CB4-7361-EA566D56D4EF}"/>
              </a:ext>
            </a:extLst>
          </p:cNvPr>
          <p:cNvSpPr txBox="1"/>
          <p:nvPr/>
        </p:nvSpPr>
        <p:spPr>
          <a:xfrm>
            <a:off x="7946898" y="1319442"/>
            <a:ext cx="811441" cy="369332"/>
          </a:xfrm>
          <a:prstGeom prst="rect">
            <a:avLst/>
          </a:prstGeom>
          <a:noFill/>
        </p:spPr>
        <p:txBody>
          <a:bodyPr wrap="none" rtlCol="0">
            <a:spAutoFit/>
          </a:bodyPr>
          <a:lstStyle/>
          <a:p>
            <a:r>
              <a:rPr lang="en-GB" dirty="0"/>
              <a:t>signals</a:t>
            </a:r>
          </a:p>
        </p:txBody>
      </p:sp>
      <p:sp>
        <p:nvSpPr>
          <p:cNvPr id="49" name="TextBox 48">
            <a:extLst>
              <a:ext uri="{FF2B5EF4-FFF2-40B4-BE49-F238E27FC236}">
                <a16:creationId xmlns:a16="http://schemas.microsoft.com/office/drawing/2014/main" id="{8BBBD3DE-2238-1A9A-D6FE-16C0E886CC92}"/>
              </a:ext>
            </a:extLst>
          </p:cNvPr>
          <p:cNvSpPr txBox="1"/>
          <p:nvPr/>
        </p:nvSpPr>
        <p:spPr>
          <a:xfrm>
            <a:off x="7946898" y="2167649"/>
            <a:ext cx="881973" cy="369332"/>
          </a:xfrm>
          <a:prstGeom prst="rect">
            <a:avLst/>
          </a:prstGeom>
          <a:noFill/>
        </p:spPr>
        <p:txBody>
          <a:bodyPr wrap="none" rtlCol="0">
            <a:spAutoFit/>
          </a:bodyPr>
          <a:lstStyle/>
          <a:p>
            <a:r>
              <a:rPr lang="en-GB" dirty="0"/>
              <a:t>choices</a:t>
            </a:r>
          </a:p>
        </p:txBody>
      </p:sp>
      <p:sp>
        <p:nvSpPr>
          <p:cNvPr id="50" name="TextBox 49">
            <a:extLst>
              <a:ext uri="{FF2B5EF4-FFF2-40B4-BE49-F238E27FC236}">
                <a16:creationId xmlns:a16="http://schemas.microsoft.com/office/drawing/2014/main" id="{527DC343-93B3-078B-7653-118612F7EFDD}"/>
              </a:ext>
            </a:extLst>
          </p:cNvPr>
          <p:cNvSpPr txBox="1"/>
          <p:nvPr/>
        </p:nvSpPr>
        <p:spPr>
          <a:xfrm>
            <a:off x="926550" y="3221425"/>
            <a:ext cx="1364476" cy="369332"/>
          </a:xfrm>
          <a:prstGeom prst="rect">
            <a:avLst/>
          </a:prstGeom>
          <a:noFill/>
        </p:spPr>
        <p:txBody>
          <a:bodyPr wrap="none" rtlCol="0">
            <a:spAutoFit/>
          </a:bodyPr>
          <a:lstStyle/>
          <a:p>
            <a:r>
              <a:rPr lang="en-GB" dirty="0">
                <a:solidFill>
                  <a:schemeClr val="bg1">
                    <a:lumMod val="50000"/>
                  </a:schemeClr>
                </a:solidFill>
                <a:latin typeface="Arial" panose="020B0604020202020204" pitchFamily="34" charset="0"/>
                <a:cs typeface="Arial" panose="020B0604020202020204" pitchFamily="34" charset="0"/>
              </a:rPr>
              <a:t>participants</a:t>
            </a:r>
          </a:p>
        </p:txBody>
      </p:sp>
      <p:sp>
        <p:nvSpPr>
          <p:cNvPr id="51" name="TextBox 50">
            <a:extLst>
              <a:ext uri="{FF2B5EF4-FFF2-40B4-BE49-F238E27FC236}">
                <a16:creationId xmlns:a16="http://schemas.microsoft.com/office/drawing/2014/main" id="{71C68EF6-5C01-861C-479D-73F5DED20B70}"/>
              </a:ext>
            </a:extLst>
          </p:cNvPr>
          <p:cNvSpPr txBox="1"/>
          <p:nvPr/>
        </p:nvSpPr>
        <p:spPr>
          <a:xfrm>
            <a:off x="4459104" y="3228442"/>
            <a:ext cx="838691" cy="369332"/>
          </a:xfrm>
          <a:prstGeom prst="rect">
            <a:avLst/>
          </a:prstGeom>
          <a:noFill/>
        </p:spPr>
        <p:txBody>
          <a:bodyPr wrap="none" rtlCol="0">
            <a:spAutoFit/>
          </a:bodyPr>
          <a:lstStyle/>
          <a:p>
            <a:r>
              <a:rPr lang="en-GB" dirty="0">
                <a:solidFill>
                  <a:schemeClr val="bg1">
                    <a:lumMod val="50000"/>
                  </a:schemeClr>
                </a:solidFill>
                <a:latin typeface="Arial" panose="020B0604020202020204" pitchFamily="34" charset="0"/>
                <a:cs typeface="Arial" panose="020B0604020202020204" pitchFamily="34" charset="0"/>
              </a:rPr>
              <a:t>stimuli</a:t>
            </a:r>
          </a:p>
        </p:txBody>
      </p:sp>
      <p:sp>
        <p:nvSpPr>
          <p:cNvPr id="52" name="TextBox 51">
            <a:extLst>
              <a:ext uri="{FF2B5EF4-FFF2-40B4-BE49-F238E27FC236}">
                <a16:creationId xmlns:a16="http://schemas.microsoft.com/office/drawing/2014/main" id="{94974537-0D1F-89E0-1499-E700B2026802}"/>
              </a:ext>
            </a:extLst>
          </p:cNvPr>
          <p:cNvSpPr txBox="1"/>
          <p:nvPr/>
        </p:nvSpPr>
        <p:spPr>
          <a:xfrm>
            <a:off x="9009285" y="3182770"/>
            <a:ext cx="1069524" cy="369332"/>
          </a:xfrm>
          <a:prstGeom prst="rect">
            <a:avLst/>
          </a:prstGeom>
          <a:noFill/>
        </p:spPr>
        <p:txBody>
          <a:bodyPr wrap="none" rtlCol="0">
            <a:spAutoFit/>
          </a:bodyPr>
          <a:lstStyle/>
          <a:p>
            <a:r>
              <a:rPr lang="en-GB" dirty="0">
                <a:solidFill>
                  <a:schemeClr val="bg1">
                    <a:lumMod val="50000"/>
                  </a:schemeClr>
                </a:solidFill>
                <a:latin typeface="Arial" panose="020B0604020202020204" pitchFamily="34" charset="0"/>
                <a:cs typeface="Arial" panose="020B0604020202020204" pitchFamily="34" charset="0"/>
              </a:rPr>
              <a:t>raw data</a:t>
            </a:r>
          </a:p>
        </p:txBody>
      </p:sp>
      <p:sp>
        <p:nvSpPr>
          <p:cNvPr id="53" name="Rounded Rectangle 52">
            <a:extLst>
              <a:ext uri="{FF2B5EF4-FFF2-40B4-BE49-F238E27FC236}">
                <a16:creationId xmlns:a16="http://schemas.microsoft.com/office/drawing/2014/main" id="{8AED5A7F-EFCD-3226-3A56-2BA4FB5B68D9}"/>
              </a:ext>
            </a:extLst>
          </p:cNvPr>
          <p:cNvSpPr/>
          <p:nvPr/>
        </p:nvSpPr>
        <p:spPr>
          <a:xfrm>
            <a:off x="1253938" y="3953691"/>
            <a:ext cx="3046218" cy="2583033"/>
          </a:xfrm>
          <a:prstGeom prst="roundRect">
            <a:avLst/>
          </a:prstGeom>
          <a:noFill/>
          <a:ln>
            <a:solidFill>
              <a:schemeClr val="bg1">
                <a:lumMod val="6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
        <p:nvSpPr>
          <p:cNvPr id="56" name="TextBox 55">
            <a:extLst>
              <a:ext uri="{FF2B5EF4-FFF2-40B4-BE49-F238E27FC236}">
                <a16:creationId xmlns:a16="http://schemas.microsoft.com/office/drawing/2014/main" id="{668468E5-B4FD-B3A0-77C3-9109C6CA2AB7}"/>
              </a:ext>
            </a:extLst>
          </p:cNvPr>
          <p:cNvSpPr txBox="1"/>
          <p:nvPr/>
        </p:nvSpPr>
        <p:spPr>
          <a:xfrm>
            <a:off x="2182802" y="6132976"/>
            <a:ext cx="1313180" cy="369332"/>
          </a:xfrm>
          <a:prstGeom prst="rect">
            <a:avLst/>
          </a:prstGeom>
          <a:noFill/>
        </p:spPr>
        <p:txBody>
          <a:bodyPr wrap="none" rtlCol="0">
            <a:spAutoFit/>
          </a:bodyPr>
          <a:lstStyle/>
          <a:p>
            <a:r>
              <a:rPr lang="en-GB" dirty="0">
                <a:solidFill>
                  <a:schemeClr val="bg1">
                    <a:lumMod val="50000"/>
                  </a:schemeClr>
                </a:solidFill>
                <a:latin typeface="Arial" panose="020B0604020202020204" pitchFamily="34" charset="0"/>
                <a:cs typeface="Arial" panose="020B0604020202020204" pitchFamily="34" charset="0"/>
              </a:rPr>
              <a:t>summaries</a:t>
            </a:r>
          </a:p>
        </p:txBody>
      </p:sp>
      <p:sp>
        <p:nvSpPr>
          <p:cNvPr id="57" name="Rounded Rectangle 56">
            <a:extLst>
              <a:ext uri="{FF2B5EF4-FFF2-40B4-BE49-F238E27FC236}">
                <a16:creationId xmlns:a16="http://schemas.microsoft.com/office/drawing/2014/main" id="{E26C9D48-2648-EB17-93DA-4540149ED9AB}"/>
              </a:ext>
            </a:extLst>
          </p:cNvPr>
          <p:cNvSpPr/>
          <p:nvPr/>
        </p:nvSpPr>
        <p:spPr>
          <a:xfrm>
            <a:off x="4722393" y="3953690"/>
            <a:ext cx="2728736" cy="2583033"/>
          </a:xfrm>
          <a:prstGeom prst="roundRect">
            <a:avLst/>
          </a:prstGeom>
          <a:noFill/>
          <a:ln>
            <a:solidFill>
              <a:schemeClr val="bg1">
                <a:lumMod val="6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pic>
        <p:nvPicPr>
          <p:cNvPr id="62" name="Picture 61" descr="A graph of a graph&#10;&#10;Description automatically generated">
            <a:extLst>
              <a:ext uri="{FF2B5EF4-FFF2-40B4-BE49-F238E27FC236}">
                <a16:creationId xmlns:a16="http://schemas.microsoft.com/office/drawing/2014/main" id="{D81B710D-FBE9-2299-CA1E-7D9A2584902C}"/>
              </a:ext>
            </a:extLst>
          </p:cNvPr>
          <p:cNvPicPr>
            <a:picLocks noChangeAspect="1"/>
          </p:cNvPicPr>
          <p:nvPr/>
        </p:nvPicPr>
        <p:blipFill rotWithShape="1">
          <a:blip r:embed="rId8"/>
          <a:srcRect t="10320"/>
          <a:stretch/>
        </p:blipFill>
        <p:spPr>
          <a:xfrm>
            <a:off x="4945298" y="4040658"/>
            <a:ext cx="2295767" cy="1953853"/>
          </a:xfrm>
          <a:prstGeom prst="rect">
            <a:avLst/>
          </a:prstGeom>
        </p:spPr>
      </p:pic>
      <p:sp>
        <p:nvSpPr>
          <p:cNvPr id="63" name="TextBox 62">
            <a:extLst>
              <a:ext uri="{FF2B5EF4-FFF2-40B4-BE49-F238E27FC236}">
                <a16:creationId xmlns:a16="http://schemas.microsoft.com/office/drawing/2014/main" id="{E880D8D1-2B9C-9EE9-E563-A5DDA1A1AACE}"/>
              </a:ext>
            </a:extLst>
          </p:cNvPr>
          <p:cNvSpPr txBox="1"/>
          <p:nvPr/>
        </p:nvSpPr>
        <p:spPr>
          <a:xfrm>
            <a:off x="5617393" y="6104048"/>
            <a:ext cx="1172116" cy="369332"/>
          </a:xfrm>
          <a:prstGeom prst="rect">
            <a:avLst/>
          </a:prstGeom>
          <a:noFill/>
        </p:spPr>
        <p:txBody>
          <a:bodyPr wrap="none" rtlCol="0">
            <a:spAutoFit/>
          </a:bodyPr>
          <a:lstStyle/>
          <a:p>
            <a:r>
              <a:rPr lang="en-GB" dirty="0">
                <a:solidFill>
                  <a:schemeClr val="bg1">
                    <a:lumMod val="50000"/>
                  </a:schemeClr>
                </a:solidFill>
                <a:latin typeface="Arial" panose="020B0604020202020204" pitchFamily="34" charset="0"/>
                <a:cs typeface="Arial" panose="020B0604020202020204" pitchFamily="34" charset="0"/>
              </a:rPr>
              <a:t>model fits</a:t>
            </a:r>
          </a:p>
        </p:txBody>
      </p:sp>
      <p:pic>
        <p:nvPicPr>
          <p:cNvPr id="65" name="Picture 64" descr="A graph of a signal&#10;&#10;Description automatically generated">
            <a:extLst>
              <a:ext uri="{FF2B5EF4-FFF2-40B4-BE49-F238E27FC236}">
                <a16:creationId xmlns:a16="http://schemas.microsoft.com/office/drawing/2014/main" id="{26882625-FBE4-E0FE-1F2E-6CD2104F22E8}"/>
              </a:ext>
            </a:extLst>
          </p:cNvPr>
          <p:cNvPicPr>
            <a:picLocks noChangeAspect="1"/>
          </p:cNvPicPr>
          <p:nvPr/>
        </p:nvPicPr>
        <p:blipFill>
          <a:blip r:embed="rId9"/>
          <a:stretch>
            <a:fillRect/>
          </a:stretch>
        </p:blipFill>
        <p:spPr>
          <a:xfrm>
            <a:off x="1482816" y="4051222"/>
            <a:ext cx="2557849" cy="2028469"/>
          </a:xfrm>
          <a:prstGeom prst="rect">
            <a:avLst/>
          </a:prstGeom>
        </p:spPr>
      </p:pic>
      <p:pic>
        <p:nvPicPr>
          <p:cNvPr id="67" name="Picture 66" descr="A graph with a line and dots&#10;&#10;Description automatically generated">
            <a:extLst>
              <a:ext uri="{FF2B5EF4-FFF2-40B4-BE49-F238E27FC236}">
                <a16:creationId xmlns:a16="http://schemas.microsoft.com/office/drawing/2014/main" id="{582473AE-EFA3-0D06-6686-9D0B1525EBAE}"/>
              </a:ext>
            </a:extLst>
          </p:cNvPr>
          <p:cNvPicPr>
            <a:picLocks noChangeAspect="1"/>
          </p:cNvPicPr>
          <p:nvPr/>
        </p:nvPicPr>
        <p:blipFill>
          <a:blip r:embed="rId10"/>
          <a:stretch>
            <a:fillRect/>
          </a:stretch>
        </p:blipFill>
        <p:spPr>
          <a:xfrm>
            <a:off x="7922794" y="4056915"/>
            <a:ext cx="2641943" cy="2133086"/>
          </a:xfrm>
          <a:prstGeom prst="rect">
            <a:avLst/>
          </a:prstGeom>
        </p:spPr>
      </p:pic>
      <p:sp>
        <p:nvSpPr>
          <p:cNvPr id="68" name="Rounded Rectangle 67">
            <a:extLst>
              <a:ext uri="{FF2B5EF4-FFF2-40B4-BE49-F238E27FC236}">
                <a16:creationId xmlns:a16="http://schemas.microsoft.com/office/drawing/2014/main" id="{81A3E07D-2720-EDA4-B7F6-B54922E5EFE3}"/>
              </a:ext>
            </a:extLst>
          </p:cNvPr>
          <p:cNvSpPr/>
          <p:nvPr/>
        </p:nvSpPr>
        <p:spPr>
          <a:xfrm>
            <a:off x="7768561" y="3983874"/>
            <a:ext cx="3046218" cy="2583033"/>
          </a:xfrm>
          <a:prstGeom prst="roundRect">
            <a:avLst/>
          </a:prstGeom>
          <a:noFill/>
          <a:ln>
            <a:solidFill>
              <a:schemeClr val="bg1">
                <a:lumMod val="6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
        <p:nvSpPr>
          <p:cNvPr id="69" name="TextBox 68">
            <a:extLst>
              <a:ext uri="{FF2B5EF4-FFF2-40B4-BE49-F238E27FC236}">
                <a16:creationId xmlns:a16="http://schemas.microsoft.com/office/drawing/2014/main" id="{D333B5DE-6E90-2EA2-6011-DADE9F8ACBD6}"/>
              </a:ext>
            </a:extLst>
          </p:cNvPr>
          <p:cNvSpPr txBox="1"/>
          <p:nvPr/>
        </p:nvSpPr>
        <p:spPr>
          <a:xfrm>
            <a:off x="8635080" y="6197575"/>
            <a:ext cx="1338828" cy="369332"/>
          </a:xfrm>
          <a:prstGeom prst="rect">
            <a:avLst/>
          </a:prstGeom>
          <a:noFill/>
        </p:spPr>
        <p:txBody>
          <a:bodyPr wrap="none" rtlCol="0">
            <a:spAutoFit/>
          </a:bodyPr>
          <a:lstStyle/>
          <a:p>
            <a:r>
              <a:rPr lang="en-GB" dirty="0">
                <a:solidFill>
                  <a:schemeClr val="bg1">
                    <a:lumMod val="50000"/>
                  </a:schemeClr>
                </a:solidFill>
                <a:latin typeface="Arial" panose="020B0604020202020204" pitchFamily="34" charset="0"/>
                <a:cs typeface="Arial" panose="020B0604020202020204" pitchFamily="34" charset="0"/>
              </a:rPr>
              <a:t>simulations</a:t>
            </a:r>
          </a:p>
        </p:txBody>
      </p:sp>
    </p:spTree>
    <p:extLst>
      <p:ext uri="{BB962C8B-B14F-4D97-AF65-F5344CB8AC3E}">
        <p14:creationId xmlns:p14="http://schemas.microsoft.com/office/powerpoint/2010/main" val="16921245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a:extLst>
              <a:ext uri="{FF2B5EF4-FFF2-40B4-BE49-F238E27FC236}">
                <a16:creationId xmlns:a16="http://schemas.microsoft.com/office/drawing/2014/main" id="{149CE4CD-2F54-D542-99EC-0F57AFA832F8}"/>
              </a:ext>
            </a:extLst>
          </p:cNvPr>
          <p:cNvSpPr>
            <a:spLocks noChangeArrowheads="1"/>
          </p:cNvSpPr>
          <p:nvPr/>
        </p:nvSpPr>
        <p:spPr bwMode="auto">
          <a:xfrm>
            <a:off x="0" y="1"/>
            <a:ext cx="12192000" cy="1012826"/>
          </a:xfrm>
          <a:prstGeom prst="rect">
            <a:avLst/>
          </a:prstGeom>
          <a:gradFill rotWithShape="1">
            <a:gsLst>
              <a:gs pos="0">
                <a:srgbClr val="C0C0C0"/>
              </a:gs>
              <a:gs pos="100000">
                <a:schemeClr val="bg1"/>
              </a:gs>
            </a:gsLst>
            <a:lin ang="0" scaled="1"/>
          </a:gradFill>
          <a:ln w="9525">
            <a:noFill/>
            <a:miter lim="800000"/>
            <a:headEnd/>
            <a:tailEnd/>
          </a:ln>
        </p:spPr>
        <p:txBody>
          <a:bodyPr wrap="none" anchor="ctr">
            <a:prstTxWarp prst="textNoShape">
              <a:avLst/>
            </a:prstTxWarp>
          </a:bodyPr>
          <a:lstStyle/>
          <a:p>
            <a:pPr algn="ctr"/>
            <a:endParaRPr lang="en-US" sz="3600">
              <a:latin typeface="Calibri" charset="0"/>
            </a:endParaRPr>
          </a:p>
        </p:txBody>
      </p:sp>
      <p:pic>
        <p:nvPicPr>
          <p:cNvPr id="9" name="Picture 8">
            <a:extLst>
              <a:ext uri="{FF2B5EF4-FFF2-40B4-BE49-F238E27FC236}">
                <a16:creationId xmlns:a16="http://schemas.microsoft.com/office/drawing/2014/main" id="{30B5E82E-3204-6740-83B8-B9E6B6343382}"/>
              </a:ext>
            </a:extLst>
          </p:cNvPr>
          <p:cNvPicPr>
            <a:picLocks noChangeAspect="1"/>
          </p:cNvPicPr>
          <p:nvPr/>
        </p:nvPicPr>
        <p:blipFill>
          <a:blip r:embed="rId3"/>
          <a:stretch>
            <a:fillRect/>
          </a:stretch>
        </p:blipFill>
        <p:spPr>
          <a:xfrm>
            <a:off x="11154870" y="-39544"/>
            <a:ext cx="1052370" cy="1052370"/>
          </a:xfrm>
          <a:prstGeom prst="rect">
            <a:avLst/>
          </a:prstGeom>
        </p:spPr>
      </p:pic>
      <p:sp>
        <p:nvSpPr>
          <p:cNvPr id="10" name="Rectangle 3">
            <a:extLst>
              <a:ext uri="{FF2B5EF4-FFF2-40B4-BE49-F238E27FC236}">
                <a16:creationId xmlns:a16="http://schemas.microsoft.com/office/drawing/2014/main" id="{C7F153C0-4573-664E-B94A-19965C34BA33}"/>
              </a:ext>
            </a:extLst>
          </p:cNvPr>
          <p:cNvSpPr>
            <a:spLocks noChangeArrowheads="1"/>
          </p:cNvSpPr>
          <p:nvPr/>
        </p:nvSpPr>
        <p:spPr bwMode="auto">
          <a:xfrm>
            <a:off x="0" y="0"/>
            <a:ext cx="7885113" cy="646113"/>
          </a:xfrm>
          <a:prstGeom prst="rect">
            <a:avLst/>
          </a:prstGeom>
          <a:noFill/>
          <a:ln w="9525">
            <a:noFill/>
            <a:miter lim="800000"/>
            <a:headEnd/>
            <a:tailEnd/>
          </a:ln>
        </p:spPr>
        <p:txBody>
          <a:bodyPr>
            <a:prstTxWarp prst="textNoShape">
              <a:avLst/>
            </a:prstTxWarp>
            <a:spAutoFit/>
          </a:bodyPr>
          <a:lstStyle/>
          <a:p>
            <a:r>
              <a:rPr lang="en-GB" sz="3600" dirty="0">
                <a:latin typeface="+mj-lt"/>
              </a:rPr>
              <a:t>Model fitting: the basics</a:t>
            </a:r>
          </a:p>
        </p:txBody>
      </p:sp>
      <p:sp>
        <p:nvSpPr>
          <p:cNvPr id="17" name="Rounded Rectangle 16">
            <a:extLst>
              <a:ext uri="{FF2B5EF4-FFF2-40B4-BE49-F238E27FC236}">
                <a16:creationId xmlns:a16="http://schemas.microsoft.com/office/drawing/2014/main" id="{31EEDA00-E2DE-FE67-851B-A83E77CE8364}"/>
              </a:ext>
            </a:extLst>
          </p:cNvPr>
          <p:cNvSpPr/>
          <p:nvPr/>
        </p:nvSpPr>
        <p:spPr>
          <a:xfrm>
            <a:off x="316233" y="1316138"/>
            <a:ext cx="4234125" cy="2334241"/>
          </a:xfrm>
          <a:prstGeom prst="roundRect">
            <a:avLst/>
          </a:prstGeom>
          <a:noFill/>
          <a:ln>
            <a:solidFill>
              <a:schemeClr val="bg1">
                <a:lumMod val="6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BF362CD1-3C60-E3BA-2E2E-EE8B964A3C62}"/>
                  </a:ext>
                </a:extLst>
              </p:cNvPr>
              <p:cNvSpPr txBox="1"/>
              <p:nvPr/>
            </p:nvSpPr>
            <p:spPr>
              <a:xfrm>
                <a:off x="684487" y="2538321"/>
                <a:ext cx="3195105"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2400" i="1" dirty="0" smtClean="0">
                          <a:latin typeface="Cambria Math" panose="02040503050406030204" pitchFamily="18" charset="0"/>
                        </a:rPr>
                        <m:t>[0,1,1,0,0,0,1,1,0,0,0,1]</m:t>
                      </m:r>
                    </m:oMath>
                  </m:oMathPara>
                </a14:m>
                <a:endParaRPr lang="en-GB" sz="2400" dirty="0"/>
              </a:p>
            </p:txBody>
          </p:sp>
        </mc:Choice>
        <mc:Fallback xmlns="">
          <p:sp>
            <p:nvSpPr>
              <p:cNvPr id="18" name="TextBox 17">
                <a:extLst>
                  <a:ext uri="{FF2B5EF4-FFF2-40B4-BE49-F238E27FC236}">
                    <a16:creationId xmlns:a16="http://schemas.microsoft.com/office/drawing/2014/main" id="{BF362CD1-3C60-E3BA-2E2E-EE8B964A3C62}"/>
                  </a:ext>
                </a:extLst>
              </p:cNvPr>
              <p:cNvSpPr txBox="1">
                <a:spLocks noRot="1" noChangeAspect="1" noMove="1" noResize="1" noEditPoints="1" noAdjustHandles="1" noChangeArrowheads="1" noChangeShapeType="1" noTextEdit="1"/>
              </p:cNvSpPr>
              <p:nvPr/>
            </p:nvSpPr>
            <p:spPr>
              <a:xfrm>
                <a:off x="684487" y="2538321"/>
                <a:ext cx="3195105" cy="461665"/>
              </a:xfrm>
              <a:prstGeom prst="rect">
                <a:avLst/>
              </a:prstGeom>
              <a:blipFill>
                <a:blip r:embed="rId4"/>
                <a:stretch>
                  <a:fillRect b="-15789"/>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68EE738C-A763-2E13-A0FB-3867391096F8}"/>
                  </a:ext>
                </a:extLst>
              </p:cNvPr>
              <p:cNvSpPr txBox="1"/>
              <p:nvPr/>
            </p:nvSpPr>
            <p:spPr>
              <a:xfrm>
                <a:off x="684487" y="1720612"/>
                <a:ext cx="3756156"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2400" i="1" dirty="0" smtClean="0">
                          <a:latin typeface="Cambria Math" panose="02040503050406030204" pitchFamily="18" charset="0"/>
                        </a:rPr>
                        <m:t>[0</m:t>
                      </m:r>
                      <m:r>
                        <a:rPr lang="en-GB" sz="2400" b="0" i="1" dirty="0" smtClean="0">
                          <a:latin typeface="Cambria Math" panose="02040503050406030204" pitchFamily="18" charset="0"/>
                        </a:rPr>
                        <m:t>.2</m:t>
                      </m:r>
                      <m:r>
                        <a:rPr lang="en-GB" sz="2400" i="1" dirty="0" smtClean="0">
                          <a:latin typeface="Cambria Math" panose="02040503050406030204" pitchFamily="18" charset="0"/>
                        </a:rPr>
                        <m:t>,</m:t>
                      </m:r>
                      <m:r>
                        <a:rPr lang="en-GB" sz="2400" b="0" i="1" dirty="0" smtClean="0">
                          <a:latin typeface="Cambria Math" panose="02040503050406030204" pitchFamily="18" charset="0"/>
                        </a:rPr>
                        <m:t>−0.2,0.4,0.8,0.8,−0.4</m:t>
                      </m:r>
                      <m:r>
                        <a:rPr lang="en-GB" sz="2400" i="1" dirty="0" smtClean="0">
                          <a:latin typeface="Cambria Math" panose="02040503050406030204" pitchFamily="18" charset="0"/>
                        </a:rPr>
                        <m:t>]</m:t>
                      </m:r>
                    </m:oMath>
                  </m:oMathPara>
                </a14:m>
                <a:endParaRPr lang="en-GB" sz="2400" dirty="0"/>
              </a:p>
            </p:txBody>
          </p:sp>
        </mc:Choice>
        <mc:Fallback xmlns="">
          <p:sp>
            <p:nvSpPr>
              <p:cNvPr id="19" name="TextBox 18">
                <a:extLst>
                  <a:ext uri="{FF2B5EF4-FFF2-40B4-BE49-F238E27FC236}">
                    <a16:creationId xmlns:a16="http://schemas.microsoft.com/office/drawing/2014/main" id="{68EE738C-A763-2E13-A0FB-3867391096F8}"/>
                  </a:ext>
                </a:extLst>
              </p:cNvPr>
              <p:cNvSpPr txBox="1">
                <a:spLocks noRot="1" noChangeAspect="1" noMove="1" noResize="1" noEditPoints="1" noAdjustHandles="1" noChangeArrowheads="1" noChangeShapeType="1" noTextEdit="1"/>
              </p:cNvSpPr>
              <p:nvPr/>
            </p:nvSpPr>
            <p:spPr>
              <a:xfrm>
                <a:off x="684487" y="1720612"/>
                <a:ext cx="3756156" cy="461665"/>
              </a:xfrm>
              <a:prstGeom prst="rect">
                <a:avLst/>
              </a:prstGeom>
              <a:blipFill>
                <a:blip r:embed="rId5"/>
                <a:stretch>
                  <a:fillRect b="-18919"/>
                </a:stretch>
              </a:blipFill>
            </p:spPr>
            <p:txBody>
              <a:bodyPr/>
              <a:lstStyle/>
              <a:p>
                <a:r>
                  <a:rPr lang="en-GB">
                    <a:noFill/>
                  </a:rPr>
                  <a:t> </a:t>
                </a:r>
              </a:p>
            </p:txBody>
          </p:sp>
        </mc:Fallback>
      </mc:AlternateContent>
      <p:sp>
        <p:nvSpPr>
          <p:cNvPr id="20" name="TextBox 19">
            <a:extLst>
              <a:ext uri="{FF2B5EF4-FFF2-40B4-BE49-F238E27FC236}">
                <a16:creationId xmlns:a16="http://schemas.microsoft.com/office/drawing/2014/main" id="{21C2F615-8D3C-8CB4-7361-EA566D56D4EF}"/>
              </a:ext>
            </a:extLst>
          </p:cNvPr>
          <p:cNvSpPr txBox="1"/>
          <p:nvPr/>
        </p:nvSpPr>
        <p:spPr>
          <a:xfrm>
            <a:off x="835260" y="1411075"/>
            <a:ext cx="811441" cy="369332"/>
          </a:xfrm>
          <a:prstGeom prst="rect">
            <a:avLst/>
          </a:prstGeom>
          <a:noFill/>
        </p:spPr>
        <p:txBody>
          <a:bodyPr wrap="none" rtlCol="0">
            <a:spAutoFit/>
          </a:bodyPr>
          <a:lstStyle/>
          <a:p>
            <a:r>
              <a:rPr lang="en-GB" dirty="0"/>
              <a:t>signals</a:t>
            </a:r>
          </a:p>
        </p:txBody>
      </p:sp>
      <p:sp>
        <p:nvSpPr>
          <p:cNvPr id="49" name="TextBox 48">
            <a:extLst>
              <a:ext uri="{FF2B5EF4-FFF2-40B4-BE49-F238E27FC236}">
                <a16:creationId xmlns:a16="http://schemas.microsoft.com/office/drawing/2014/main" id="{8BBBD3DE-2238-1A9A-D6FE-16C0E886CC92}"/>
              </a:ext>
            </a:extLst>
          </p:cNvPr>
          <p:cNvSpPr txBox="1"/>
          <p:nvPr/>
        </p:nvSpPr>
        <p:spPr>
          <a:xfrm>
            <a:off x="835260" y="2259282"/>
            <a:ext cx="881973" cy="369332"/>
          </a:xfrm>
          <a:prstGeom prst="rect">
            <a:avLst/>
          </a:prstGeom>
          <a:noFill/>
        </p:spPr>
        <p:txBody>
          <a:bodyPr wrap="none" rtlCol="0">
            <a:spAutoFit/>
          </a:bodyPr>
          <a:lstStyle/>
          <a:p>
            <a:r>
              <a:rPr lang="en-GB" dirty="0"/>
              <a:t>choices</a:t>
            </a:r>
          </a:p>
        </p:txBody>
      </p:sp>
      <p:sp>
        <p:nvSpPr>
          <p:cNvPr id="52" name="TextBox 51">
            <a:extLst>
              <a:ext uri="{FF2B5EF4-FFF2-40B4-BE49-F238E27FC236}">
                <a16:creationId xmlns:a16="http://schemas.microsoft.com/office/drawing/2014/main" id="{94974537-0D1F-89E0-1499-E700B2026802}"/>
              </a:ext>
            </a:extLst>
          </p:cNvPr>
          <p:cNvSpPr txBox="1"/>
          <p:nvPr/>
        </p:nvSpPr>
        <p:spPr>
          <a:xfrm>
            <a:off x="1897647" y="3274403"/>
            <a:ext cx="1069524" cy="369332"/>
          </a:xfrm>
          <a:prstGeom prst="rect">
            <a:avLst/>
          </a:prstGeom>
          <a:noFill/>
        </p:spPr>
        <p:txBody>
          <a:bodyPr wrap="none" rtlCol="0">
            <a:spAutoFit/>
          </a:bodyPr>
          <a:lstStyle/>
          <a:p>
            <a:r>
              <a:rPr lang="en-GB" dirty="0">
                <a:solidFill>
                  <a:schemeClr val="bg1">
                    <a:lumMod val="50000"/>
                  </a:schemeClr>
                </a:solidFill>
                <a:latin typeface="Arial" panose="020B0604020202020204" pitchFamily="34" charset="0"/>
                <a:cs typeface="Arial" panose="020B0604020202020204" pitchFamily="34" charset="0"/>
              </a:rPr>
              <a:t>raw data</a:t>
            </a:r>
          </a:p>
        </p:txBody>
      </p:sp>
      <p:sp>
        <p:nvSpPr>
          <p:cNvPr id="2" name="Rounded Rectangle 1">
            <a:extLst>
              <a:ext uri="{FF2B5EF4-FFF2-40B4-BE49-F238E27FC236}">
                <a16:creationId xmlns:a16="http://schemas.microsoft.com/office/drawing/2014/main" id="{B3D88626-7A55-4F53-E1B0-2A868E943F97}"/>
              </a:ext>
            </a:extLst>
          </p:cNvPr>
          <p:cNvSpPr/>
          <p:nvPr/>
        </p:nvSpPr>
        <p:spPr>
          <a:xfrm>
            <a:off x="7203066" y="4137597"/>
            <a:ext cx="4234125" cy="2334241"/>
          </a:xfrm>
          <a:prstGeom prst="roundRect">
            <a:avLst/>
          </a:prstGeom>
          <a:noFill/>
          <a:ln>
            <a:solidFill>
              <a:schemeClr val="bg1">
                <a:lumMod val="6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3E76027D-06BE-4CF9-5E00-58BF21661656}"/>
                  </a:ext>
                </a:extLst>
              </p:cNvPr>
              <p:cNvSpPr txBox="1"/>
              <p:nvPr/>
            </p:nvSpPr>
            <p:spPr>
              <a:xfrm>
                <a:off x="7571320" y="5359780"/>
                <a:ext cx="3659976"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2400" i="1" dirty="0" smtClean="0">
                          <a:latin typeface="Cambria Math" panose="02040503050406030204" pitchFamily="18" charset="0"/>
                        </a:rPr>
                        <m:t>[</m:t>
                      </m:r>
                      <m:r>
                        <a:rPr lang="en-GB" sz="2400" b="0" i="1" dirty="0" smtClean="0">
                          <a:latin typeface="Cambria Math" panose="02040503050406030204" pitchFamily="18" charset="0"/>
                        </a:rPr>
                        <m:t>0.2</m:t>
                      </m:r>
                      <m:r>
                        <a:rPr lang="en-GB" sz="2400" i="1" dirty="0" smtClean="0">
                          <a:latin typeface="Cambria Math" panose="02040503050406030204" pitchFamily="18" charset="0"/>
                        </a:rPr>
                        <m:t>,</m:t>
                      </m:r>
                      <m:r>
                        <a:rPr lang="en-GB" sz="2400" b="0" i="1" dirty="0" smtClean="0">
                          <a:latin typeface="Cambria Math" panose="02040503050406030204" pitchFamily="18" charset="0"/>
                        </a:rPr>
                        <m:t>0.9</m:t>
                      </m:r>
                      <m:r>
                        <a:rPr lang="en-GB" sz="2400" i="1" dirty="0" smtClean="0">
                          <a:latin typeface="Cambria Math" panose="02040503050406030204" pitchFamily="18" charset="0"/>
                        </a:rPr>
                        <m:t>,</m:t>
                      </m:r>
                      <m:r>
                        <a:rPr lang="en-GB" sz="2400" b="0" i="1" dirty="0" smtClean="0">
                          <a:latin typeface="Cambria Math" panose="02040503050406030204" pitchFamily="18" charset="0"/>
                        </a:rPr>
                        <m:t>0.6</m:t>
                      </m:r>
                      <m:r>
                        <a:rPr lang="en-GB" sz="2400" i="1" dirty="0" smtClean="0">
                          <a:latin typeface="Cambria Math" panose="02040503050406030204" pitchFamily="18" charset="0"/>
                        </a:rPr>
                        <m:t>,0</m:t>
                      </m:r>
                      <m:r>
                        <a:rPr lang="en-GB" sz="2400" b="0" i="1" dirty="0" smtClean="0">
                          <a:latin typeface="Cambria Math" panose="02040503050406030204" pitchFamily="18" charset="0"/>
                        </a:rPr>
                        <m:t>.3</m:t>
                      </m:r>
                      <m:r>
                        <a:rPr lang="en-GB" sz="2400" i="1" dirty="0" smtClean="0">
                          <a:latin typeface="Cambria Math" panose="02040503050406030204" pitchFamily="18" charset="0"/>
                        </a:rPr>
                        <m:t>,</m:t>
                      </m:r>
                      <m:r>
                        <a:rPr lang="en-GB" sz="2400" b="0" i="1" dirty="0" smtClean="0">
                          <a:latin typeface="Cambria Math" panose="02040503050406030204" pitchFamily="18" charset="0"/>
                        </a:rPr>
                        <m:t>0.1</m:t>
                      </m:r>
                      <m:r>
                        <a:rPr lang="en-GB" sz="2400" i="1" dirty="0" smtClean="0">
                          <a:latin typeface="Cambria Math" panose="02040503050406030204" pitchFamily="18" charset="0"/>
                        </a:rPr>
                        <m:t>,0</m:t>
                      </m:r>
                      <m:r>
                        <a:rPr lang="en-GB" sz="2400" b="0" i="1" dirty="0" smtClean="0">
                          <a:latin typeface="Cambria Math" panose="02040503050406030204" pitchFamily="18" charset="0"/>
                        </a:rPr>
                        <m:t>.2</m:t>
                      </m:r>
                      <m:r>
                        <a:rPr lang="en-GB" sz="2400" i="1" dirty="0" smtClean="0">
                          <a:latin typeface="Cambria Math" panose="02040503050406030204" pitchFamily="18" charset="0"/>
                        </a:rPr>
                        <m:t>,</m:t>
                      </m:r>
                      <m:r>
                        <a:rPr lang="en-GB" sz="2400" b="0" i="1" dirty="0" smtClean="0">
                          <a:latin typeface="Cambria Math" panose="02040503050406030204" pitchFamily="18" charset="0"/>
                        </a:rPr>
                        <m:t>0.9</m:t>
                      </m:r>
                      <m:r>
                        <a:rPr lang="en-GB" sz="2400" i="1" dirty="0" smtClean="0">
                          <a:latin typeface="Cambria Math" panose="02040503050406030204" pitchFamily="18" charset="0"/>
                        </a:rPr>
                        <m:t>]</m:t>
                      </m:r>
                    </m:oMath>
                  </m:oMathPara>
                </a14:m>
                <a:endParaRPr lang="en-GB" sz="2400" dirty="0"/>
              </a:p>
            </p:txBody>
          </p:sp>
        </mc:Choice>
        <mc:Fallback xmlns="">
          <p:sp>
            <p:nvSpPr>
              <p:cNvPr id="3" name="TextBox 2">
                <a:extLst>
                  <a:ext uri="{FF2B5EF4-FFF2-40B4-BE49-F238E27FC236}">
                    <a16:creationId xmlns:a16="http://schemas.microsoft.com/office/drawing/2014/main" id="{3E76027D-06BE-4CF9-5E00-58BF21661656}"/>
                  </a:ext>
                </a:extLst>
              </p:cNvPr>
              <p:cNvSpPr txBox="1">
                <a:spLocks noRot="1" noChangeAspect="1" noMove="1" noResize="1" noEditPoints="1" noAdjustHandles="1" noChangeArrowheads="1" noChangeShapeType="1" noTextEdit="1"/>
              </p:cNvSpPr>
              <p:nvPr/>
            </p:nvSpPr>
            <p:spPr>
              <a:xfrm>
                <a:off x="7571320" y="5359780"/>
                <a:ext cx="3659976" cy="461665"/>
              </a:xfrm>
              <a:prstGeom prst="rect">
                <a:avLst/>
              </a:prstGeom>
              <a:blipFill>
                <a:blip r:embed="rId6"/>
                <a:stretch>
                  <a:fillRect b="-15789"/>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EB8811C7-BD6A-645E-49E5-A36E78AEC80F}"/>
                  </a:ext>
                </a:extLst>
              </p:cNvPr>
              <p:cNvSpPr txBox="1"/>
              <p:nvPr/>
            </p:nvSpPr>
            <p:spPr>
              <a:xfrm>
                <a:off x="7571320" y="4542071"/>
                <a:ext cx="3756156"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2400" i="1" dirty="0" smtClean="0">
                          <a:latin typeface="Cambria Math" panose="02040503050406030204" pitchFamily="18" charset="0"/>
                        </a:rPr>
                        <m:t>[0</m:t>
                      </m:r>
                      <m:r>
                        <a:rPr lang="en-GB" sz="2400" b="0" i="1" dirty="0" smtClean="0">
                          <a:latin typeface="Cambria Math" panose="02040503050406030204" pitchFamily="18" charset="0"/>
                        </a:rPr>
                        <m:t>.2</m:t>
                      </m:r>
                      <m:r>
                        <a:rPr lang="en-GB" sz="2400" i="1" dirty="0" smtClean="0">
                          <a:latin typeface="Cambria Math" panose="02040503050406030204" pitchFamily="18" charset="0"/>
                        </a:rPr>
                        <m:t>,</m:t>
                      </m:r>
                      <m:r>
                        <a:rPr lang="en-GB" sz="2400" b="0" i="1" dirty="0" smtClean="0">
                          <a:latin typeface="Cambria Math" panose="02040503050406030204" pitchFamily="18" charset="0"/>
                        </a:rPr>
                        <m:t>−0.2,0.4,0.8,0.8,−0.4</m:t>
                      </m:r>
                      <m:r>
                        <a:rPr lang="en-GB" sz="2400" i="1" dirty="0" smtClean="0">
                          <a:latin typeface="Cambria Math" panose="02040503050406030204" pitchFamily="18" charset="0"/>
                        </a:rPr>
                        <m:t>]</m:t>
                      </m:r>
                    </m:oMath>
                  </m:oMathPara>
                </a14:m>
                <a:endParaRPr lang="en-GB" sz="2400" dirty="0"/>
              </a:p>
            </p:txBody>
          </p:sp>
        </mc:Choice>
        <mc:Fallback xmlns="">
          <p:sp>
            <p:nvSpPr>
              <p:cNvPr id="4" name="TextBox 3">
                <a:extLst>
                  <a:ext uri="{FF2B5EF4-FFF2-40B4-BE49-F238E27FC236}">
                    <a16:creationId xmlns:a16="http://schemas.microsoft.com/office/drawing/2014/main" id="{EB8811C7-BD6A-645E-49E5-A36E78AEC80F}"/>
                  </a:ext>
                </a:extLst>
              </p:cNvPr>
              <p:cNvSpPr txBox="1">
                <a:spLocks noRot="1" noChangeAspect="1" noMove="1" noResize="1" noEditPoints="1" noAdjustHandles="1" noChangeArrowheads="1" noChangeShapeType="1" noTextEdit="1"/>
              </p:cNvSpPr>
              <p:nvPr/>
            </p:nvSpPr>
            <p:spPr>
              <a:xfrm>
                <a:off x="7571320" y="4542071"/>
                <a:ext cx="3756156" cy="461665"/>
              </a:xfrm>
              <a:prstGeom prst="rect">
                <a:avLst/>
              </a:prstGeom>
              <a:blipFill>
                <a:blip r:embed="rId7"/>
                <a:stretch>
                  <a:fillRect b="-15789"/>
                </a:stretch>
              </a:blipFill>
            </p:spPr>
            <p:txBody>
              <a:bodyPr/>
              <a:lstStyle/>
              <a:p>
                <a:r>
                  <a:rPr lang="en-GB">
                    <a:noFill/>
                  </a:rPr>
                  <a:t> </a:t>
                </a:r>
              </a:p>
            </p:txBody>
          </p:sp>
        </mc:Fallback>
      </mc:AlternateContent>
      <p:sp>
        <p:nvSpPr>
          <p:cNvPr id="6" name="TextBox 5">
            <a:extLst>
              <a:ext uri="{FF2B5EF4-FFF2-40B4-BE49-F238E27FC236}">
                <a16:creationId xmlns:a16="http://schemas.microsoft.com/office/drawing/2014/main" id="{2428758C-0C4C-834B-7234-99C97990FE54}"/>
              </a:ext>
            </a:extLst>
          </p:cNvPr>
          <p:cNvSpPr txBox="1"/>
          <p:nvPr/>
        </p:nvSpPr>
        <p:spPr>
          <a:xfrm>
            <a:off x="7722093" y="4232534"/>
            <a:ext cx="811441" cy="369332"/>
          </a:xfrm>
          <a:prstGeom prst="rect">
            <a:avLst/>
          </a:prstGeom>
          <a:noFill/>
        </p:spPr>
        <p:txBody>
          <a:bodyPr wrap="none" rtlCol="0">
            <a:spAutoFit/>
          </a:bodyPr>
          <a:lstStyle/>
          <a:p>
            <a:r>
              <a:rPr lang="en-GB" dirty="0"/>
              <a:t>signals</a:t>
            </a:r>
          </a:p>
        </p:txBody>
      </p:sp>
      <p:sp>
        <p:nvSpPr>
          <p:cNvPr id="7" name="TextBox 6">
            <a:extLst>
              <a:ext uri="{FF2B5EF4-FFF2-40B4-BE49-F238E27FC236}">
                <a16:creationId xmlns:a16="http://schemas.microsoft.com/office/drawing/2014/main" id="{607C7702-6E27-065D-87AF-24298CBB8FB8}"/>
              </a:ext>
            </a:extLst>
          </p:cNvPr>
          <p:cNvSpPr txBox="1"/>
          <p:nvPr/>
        </p:nvSpPr>
        <p:spPr>
          <a:xfrm>
            <a:off x="7722093" y="5080741"/>
            <a:ext cx="2013180" cy="369332"/>
          </a:xfrm>
          <a:prstGeom prst="rect">
            <a:avLst/>
          </a:prstGeom>
          <a:noFill/>
        </p:spPr>
        <p:txBody>
          <a:bodyPr wrap="none" rtlCol="0">
            <a:spAutoFit/>
          </a:bodyPr>
          <a:lstStyle/>
          <a:p>
            <a:r>
              <a:rPr lang="en-GB" dirty="0"/>
              <a:t>choice probabilities</a:t>
            </a:r>
          </a:p>
        </p:txBody>
      </p:sp>
      <p:sp>
        <p:nvSpPr>
          <p:cNvPr id="12" name="TextBox 11">
            <a:extLst>
              <a:ext uri="{FF2B5EF4-FFF2-40B4-BE49-F238E27FC236}">
                <a16:creationId xmlns:a16="http://schemas.microsoft.com/office/drawing/2014/main" id="{AB35C095-B76A-FFC3-5CFB-682F56D6DCE5}"/>
              </a:ext>
            </a:extLst>
          </p:cNvPr>
          <p:cNvSpPr txBox="1"/>
          <p:nvPr/>
        </p:nvSpPr>
        <p:spPr>
          <a:xfrm>
            <a:off x="8636196" y="6095862"/>
            <a:ext cx="1646605" cy="369332"/>
          </a:xfrm>
          <a:prstGeom prst="rect">
            <a:avLst/>
          </a:prstGeom>
          <a:noFill/>
        </p:spPr>
        <p:txBody>
          <a:bodyPr wrap="none" rtlCol="0">
            <a:spAutoFit/>
          </a:bodyPr>
          <a:lstStyle/>
          <a:p>
            <a:r>
              <a:rPr lang="en-GB" dirty="0">
                <a:solidFill>
                  <a:schemeClr val="bg1">
                    <a:lumMod val="50000"/>
                  </a:schemeClr>
                </a:solidFill>
                <a:latin typeface="Arial" panose="020B0604020202020204" pitchFamily="34" charset="0"/>
                <a:cs typeface="Arial" panose="020B0604020202020204" pitchFamily="34" charset="0"/>
              </a:rPr>
              <a:t>predicted data</a:t>
            </a:r>
          </a:p>
        </p:txBody>
      </p:sp>
      <p:sp>
        <p:nvSpPr>
          <p:cNvPr id="13" name="Rounded Rectangle 12">
            <a:extLst>
              <a:ext uri="{FF2B5EF4-FFF2-40B4-BE49-F238E27FC236}">
                <a16:creationId xmlns:a16="http://schemas.microsoft.com/office/drawing/2014/main" id="{27AC7CBC-155E-8B92-E0AF-C3C2F1723DD9}"/>
              </a:ext>
            </a:extLst>
          </p:cNvPr>
          <p:cNvSpPr/>
          <p:nvPr/>
        </p:nvSpPr>
        <p:spPr>
          <a:xfrm>
            <a:off x="4701131" y="2744584"/>
            <a:ext cx="2175713" cy="2334241"/>
          </a:xfrm>
          <a:prstGeom prst="roundRect">
            <a:avLst/>
          </a:prstGeom>
          <a:noFill/>
          <a:ln>
            <a:solidFill>
              <a:schemeClr val="bg1">
                <a:lumMod val="6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
        <p:nvSpPr>
          <p:cNvPr id="21" name="Bent Arrow 20">
            <a:extLst>
              <a:ext uri="{FF2B5EF4-FFF2-40B4-BE49-F238E27FC236}">
                <a16:creationId xmlns:a16="http://schemas.microsoft.com/office/drawing/2014/main" id="{5227C29E-E7C9-C3E1-0D3F-6217E806A3CF}"/>
              </a:ext>
            </a:extLst>
          </p:cNvPr>
          <p:cNvSpPr/>
          <p:nvPr/>
        </p:nvSpPr>
        <p:spPr>
          <a:xfrm rot="5400000">
            <a:off x="4637681" y="1512808"/>
            <a:ext cx="1144454" cy="1319101"/>
          </a:xfrm>
          <a:prstGeom prst="bentArrow">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22" name="Bent Arrow 21">
            <a:extLst>
              <a:ext uri="{FF2B5EF4-FFF2-40B4-BE49-F238E27FC236}">
                <a16:creationId xmlns:a16="http://schemas.microsoft.com/office/drawing/2014/main" id="{9DEEFA62-B837-324C-AFBE-99B2931B2D1B}"/>
              </a:ext>
            </a:extLst>
          </p:cNvPr>
          <p:cNvSpPr/>
          <p:nvPr/>
        </p:nvSpPr>
        <p:spPr>
          <a:xfrm rot="10800000" flipH="1">
            <a:off x="5753121" y="5078825"/>
            <a:ext cx="1448171" cy="1144453"/>
          </a:xfrm>
          <a:prstGeom prst="bentArrow">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pic>
        <p:nvPicPr>
          <p:cNvPr id="2050" name="Picture 2" descr="Free Cogs Icon - Download in Glyph Style">
            <a:extLst>
              <a:ext uri="{FF2B5EF4-FFF2-40B4-BE49-F238E27FC236}">
                <a16:creationId xmlns:a16="http://schemas.microsoft.com/office/drawing/2014/main" id="{6C712006-6865-6CCF-A18B-25B74E53F51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18612" y="3282729"/>
            <a:ext cx="1661372" cy="16613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48947F00-3A17-A342-FBF3-CEA481ECE8F1}"/>
              </a:ext>
            </a:extLst>
          </p:cNvPr>
          <p:cNvSpPr txBox="1"/>
          <p:nvPr/>
        </p:nvSpPr>
        <p:spPr>
          <a:xfrm>
            <a:off x="5317843" y="2795688"/>
            <a:ext cx="813043" cy="369332"/>
          </a:xfrm>
          <a:prstGeom prst="rect">
            <a:avLst/>
          </a:prstGeom>
          <a:noFill/>
        </p:spPr>
        <p:txBody>
          <a:bodyPr wrap="none" rtlCol="0">
            <a:spAutoFit/>
          </a:bodyPr>
          <a:lstStyle/>
          <a:p>
            <a:r>
              <a:rPr lang="en-GB" dirty="0">
                <a:solidFill>
                  <a:schemeClr val="bg1">
                    <a:lumMod val="50000"/>
                  </a:schemeClr>
                </a:solidFill>
                <a:latin typeface="Arial" panose="020B0604020202020204" pitchFamily="34" charset="0"/>
                <a:cs typeface="Arial" panose="020B0604020202020204" pitchFamily="34" charset="0"/>
              </a:rPr>
              <a:t>model</a:t>
            </a:r>
          </a:p>
        </p:txBody>
      </p:sp>
    </p:spTree>
    <p:extLst>
      <p:ext uri="{BB962C8B-B14F-4D97-AF65-F5344CB8AC3E}">
        <p14:creationId xmlns:p14="http://schemas.microsoft.com/office/powerpoint/2010/main" val="38569959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a:extLst>
              <a:ext uri="{FF2B5EF4-FFF2-40B4-BE49-F238E27FC236}">
                <a16:creationId xmlns:a16="http://schemas.microsoft.com/office/drawing/2014/main" id="{149CE4CD-2F54-D542-99EC-0F57AFA832F8}"/>
              </a:ext>
            </a:extLst>
          </p:cNvPr>
          <p:cNvSpPr>
            <a:spLocks noChangeArrowheads="1"/>
          </p:cNvSpPr>
          <p:nvPr/>
        </p:nvSpPr>
        <p:spPr bwMode="auto">
          <a:xfrm>
            <a:off x="0" y="1"/>
            <a:ext cx="12192000" cy="1012826"/>
          </a:xfrm>
          <a:prstGeom prst="rect">
            <a:avLst/>
          </a:prstGeom>
          <a:gradFill rotWithShape="1">
            <a:gsLst>
              <a:gs pos="0">
                <a:srgbClr val="C0C0C0"/>
              </a:gs>
              <a:gs pos="100000">
                <a:schemeClr val="bg1"/>
              </a:gs>
            </a:gsLst>
            <a:lin ang="0" scaled="1"/>
          </a:gradFill>
          <a:ln w="9525">
            <a:noFill/>
            <a:miter lim="800000"/>
            <a:headEnd/>
            <a:tailEnd/>
          </a:ln>
        </p:spPr>
        <p:txBody>
          <a:bodyPr wrap="none" anchor="ctr">
            <a:prstTxWarp prst="textNoShape">
              <a:avLst/>
            </a:prstTxWarp>
          </a:bodyPr>
          <a:lstStyle/>
          <a:p>
            <a:pPr algn="ctr"/>
            <a:endParaRPr lang="en-US" sz="3600">
              <a:latin typeface="Calibri" charset="0"/>
            </a:endParaRPr>
          </a:p>
        </p:txBody>
      </p:sp>
      <p:pic>
        <p:nvPicPr>
          <p:cNvPr id="9" name="Picture 8">
            <a:extLst>
              <a:ext uri="{FF2B5EF4-FFF2-40B4-BE49-F238E27FC236}">
                <a16:creationId xmlns:a16="http://schemas.microsoft.com/office/drawing/2014/main" id="{30B5E82E-3204-6740-83B8-B9E6B6343382}"/>
              </a:ext>
            </a:extLst>
          </p:cNvPr>
          <p:cNvPicPr>
            <a:picLocks noChangeAspect="1"/>
          </p:cNvPicPr>
          <p:nvPr/>
        </p:nvPicPr>
        <p:blipFill>
          <a:blip r:embed="rId3"/>
          <a:stretch>
            <a:fillRect/>
          </a:stretch>
        </p:blipFill>
        <p:spPr>
          <a:xfrm>
            <a:off x="11154870" y="-39544"/>
            <a:ext cx="1052370" cy="1052370"/>
          </a:xfrm>
          <a:prstGeom prst="rect">
            <a:avLst/>
          </a:prstGeom>
        </p:spPr>
      </p:pic>
      <p:sp>
        <p:nvSpPr>
          <p:cNvPr id="10" name="Rectangle 3">
            <a:extLst>
              <a:ext uri="{FF2B5EF4-FFF2-40B4-BE49-F238E27FC236}">
                <a16:creationId xmlns:a16="http://schemas.microsoft.com/office/drawing/2014/main" id="{C7F153C0-4573-664E-B94A-19965C34BA33}"/>
              </a:ext>
            </a:extLst>
          </p:cNvPr>
          <p:cNvSpPr>
            <a:spLocks noChangeArrowheads="1"/>
          </p:cNvSpPr>
          <p:nvPr/>
        </p:nvSpPr>
        <p:spPr bwMode="auto">
          <a:xfrm>
            <a:off x="0" y="0"/>
            <a:ext cx="7885113" cy="646113"/>
          </a:xfrm>
          <a:prstGeom prst="rect">
            <a:avLst/>
          </a:prstGeom>
          <a:noFill/>
          <a:ln w="9525">
            <a:noFill/>
            <a:miter lim="800000"/>
            <a:headEnd/>
            <a:tailEnd/>
          </a:ln>
        </p:spPr>
        <p:txBody>
          <a:bodyPr>
            <a:prstTxWarp prst="textNoShape">
              <a:avLst/>
            </a:prstTxWarp>
            <a:spAutoFit/>
          </a:bodyPr>
          <a:lstStyle/>
          <a:p>
            <a:r>
              <a:rPr lang="en-GB" sz="3600" dirty="0">
                <a:latin typeface="+mj-lt"/>
              </a:rPr>
              <a:t>Model fitting: the basics</a:t>
            </a:r>
          </a:p>
        </p:txBody>
      </p:sp>
      <p:sp>
        <p:nvSpPr>
          <p:cNvPr id="11" name="Rounded Rectangle 10">
            <a:extLst>
              <a:ext uri="{FF2B5EF4-FFF2-40B4-BE49-F238E27FC236}">
                <a16:creationId xmlns:a16="http://schemas.microsoft.com/office/drawing/2014/main" id="{AB2C7AAD-8E4A-5FBC-ECC0-3C2716E582E6}"/>
              </a:ext>
            </a:extLst>
          </p:cNvPr>
          <p:cNvSpPr/>
          <p:nvPr/>
        </p:nvSpPr>
        <p:spPr>
          <a:xfrm>
            <a:off x="949932" y="5266094"/>
            <a:ext cx="2680666" cy="470956"/>
          </a:xfrm>
          <a:prstGeom prst="round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ounded Rectangle 13">
            <a:extLst>
              <a:ext uri="{FF2B5EF4-FFF2-40B4-BE49-F238E27FC236}">
                <a16:creationId xmlns:a16="http://schemas.microsoft.com/office/drawing/2014/main" id="{7FD65434-0547-822D-7F1A-ED0E09E01AF3}"/>
              </a:ext>
            </a:extLst>
          </p:cNvPr>
          <p:cNvSpPr/>
          <p:nvPr/>
        </p:nvSpPr>
        <p:spPr>
          <a:xfrm>
            <a:off x="1370062" y="3859248"/>
            <a:ext cx="1852763" cy="977583"/>
          </a:xfrm>
          <a:prstGeom prst="round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ounded Rectangle 14">
            <a:extLst>
              <a:ext uri="{FF2B5EF4-FFF2-40B4-BE49-F238E27FC236}">
                <a16:creationId xmlns:a16="http://schemas.microsoft.com/office/drawing/2014/main" id="{E62784E4-FA24-B1BA-6F80-01D5A0AEE2ED}"/>
              </a:ext>
            </a:extLst>
          </p:cNvPr>
          <p:cNvSpPr/>
          <p:nvPr/>
        </p:nvSpPr>
        <p:spPr>
          <a:xfrm>
            <a:off x="1002493" y="1666177"/>
            <a:ext cx="2680666" cy="792396"/>
          </a:xfrm>
          <a:prstGeom prst="round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6" name="Picture 2" descr="Free Cogs Icon - Download in Glyph Style">
            <a:extLst>
              <a:ext uri="{FF2B5EF4-FFF2-40B4-BE49-F238E27FC236}">
                <a16:creationId xmlns:a16="http://schemas.microsoft.com/office/drawing/2014/main" id="{FB56B1A4-2E2E-CDEC-785B-D0431BDF1AC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73224" y="3967798"/>
            <a:ext cx="834081" cy="83408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1C364925-8310-EE93-E61A-BD80B0731476}"/>
                  </a:ext>
                </a:extLst>
              </p:cNvPr>
              <p:cNvSpPr txBox="1"/>
              <p:nvPr/>
            </p:nvSpPr>
            <p:spPr>
              <a:xfrm>
                <a:off x="1492743" y="5245136"/>
                <a:ext cx="177728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2400" b="0" i="1" dirty="0" smtClean="0">
                          <a:latin typeface="Cambria Math" panose="02040503050406030204" pitchFamily="18" charset="0"/>
                        </a:rPr>
                        <m:t>𝑠𝑖𝑔𝑛𝑎𝑙</m:t>
                      </m:r>
                      <m:r>
                        <a:rPr lang="en-GB" sz="2400" b="0" i="1" dirty="0" smtClean="0">
                          <a:latin typeface="Cambria Math" panose="02040503050406030204" pitchFamily="18" charset="0"/>
                        </a:rPr>
                        <m:t>= </m:t>
                      </m:r>
                      <m:r>
                        <a:rPr lang="en-GB" sz="2400" i="1" dirty="0" smtClean="0">
                          <a:latin typeface="Cambria Math" panose="02040503050406030204" pitchFamily="18" charset="0"/>
                        </a:rPr>
                        <m:t>𝑥</m:t>
                      </m:r>
                    </m:oMath>
                  </m:oMathPara>
                </a14:m>
                <a:endParaRPr lang="en-GB" sz="2400" dirty="0"/>
              </a:p>
            </p:txBody>
          </p:sp>
        </mc:Choice>
        <mc:Fallback xmlns="">
          <p:sp>
            <p:nvSpPr>
              <p:cNvPr id="24" name="TextBox 23">
                <a:extLst>
                  <a:ext uri="{FF2B5EF4-FFF2-40B4-BE49-F238E27FC236}">
                    <a16:creationId xmlns:a16="http://schemas.microsoft.com/office/drawing/2014/main" id="{1C364925-8310-EE93-E61A-BD80B0731476}"/>
                  </a:ext>
                </a:extLst>
              </p:cNvPr>
              <p:cNvSpPr txBox="1">
                <a:spLocks noRot="1" noChangeAspect="1" noMove="1" noResize="1" noEditPoints="1" noAdjustHandles="1" noChangeArrowheads="1" noChangeShapeType="1" noTextEdit="1"/>
              </p:cNvSpPr>
              <p:nvPr/>
            </p:nvSpPr>
            <p:spPr>
              <a:xfrm>
                <a:off x="1492743" y="5245136"/>
                <a:ext cx="1777281" cy="461665"/>
              </a:xfrm>
              <a:prstGeom prst="rect">
                <a:avLst/>
              </a:prstGeom>
              <a:blipFill>
                <a:blip r:embed="rId5"/>
                <a:stretch>
                  <a:fillRect l="-709" b="-18421"/>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05DF5B36-B145-CB51-A5CF-169A84B37E10}"/>
                  </a:ext>
                </a:extLst>
              </p:cNvPr>
              <p:cNvSpPr txBox="1"/>
              <p:nvPr/>
            </p:nvSpPr>
            <p:spPr>
              <a:xfrm>
                <a:off x="1370062" y="1814816"/>
                <a:ext cx="2134687"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GB" sz="2400" b="0" i="1" dirty="0" smtClean="0">
                              <a:latin typeface="Cambria Math" panose="02040503050406030204" pitchFamily="18" charset="0"/>
                            </a:rPr>
                          </m:ctrlPr>
                        </m:accPr>
                        <m:e>
                          <m:r>
                            <a:rPr lang="en-GB" sz="2400" b="0" i="1" dirty="0" smtClean="0">
                              <a:latin typeface="Cambria Math" panose="02040503050406030204" pitchFamily="18" charset="0"/>
                            </a:rPr>
                            <m:t>𝑦</m:t>
                          </m:r>
                        </m:e>
                      </m:acc>
                      <m:r>
                        <a:rPr lang="en-GB" sz="2400" b="0" i="1" dirty="0" smtClean="0">
                          <a:latin typeface="Cambria Math" panose="02040503050406030204" pitchFamily="18" charset="0"/>
                        </a:rPr>
                        <m:t>=</m:t>
                      </m:r>
                      <m:r>
                        <a:rPr lang="en-GB" sz="2400" b="0" i="1" dirty="0" smtClean="0">
                          <a:latin typeface="Cambria Math" panose="02040503050406030204" pitchFamily="18" charset="0"/>
                        </a:rPr>
                        <m:t>𝑝</m:t>
                      </m:r>
                      <m:r>
                        <a:rPr lang="en-GB" sz="2400" b="0" i="1" dirty="0" smtClean="0">
                          <a:latin typeface="Cambria Math" panose="02040503050406030204" pitchFamily="18" charset="0"/>
                        </a:rPr>
                        <m:t>(</m:t>
                      </m:r>
                      <m:r>
                        <a:rPr lang="en-GB" sz="2400" b="0" i="1" dirty="0" smtClean="0">
                          <a:latin typeface="Cambria Math" panose="02040503050406030204" pitchFamily="18" charset="0"/>
                        </a:rPr>
                        <m:t>𝑐h𝑜𝑖𝑐𝑒</m:t>
                      </m:r>
                      <m:r>
                        <a:rPr lang="en-GB" sz="2400" b="0" i="1" dirty="0" smtClean="0">
                          <a:latin typeface="Cambria Math" panose="02040503050406030204" pitchFamily="18" charset="0"/>
                        </a:rPr>
                        <m:t>)</m:t>
                      </m:r>
                    </m:oMath>
                  </m:oMathPara>
                </a14:m>
                <a:endParaRPr lang="en-GB" sz="2400" dirty="0"/>
              </a:p>
            </p:txBody>
          </p:sp>
        </mc:Choice>
        <mc:Fallback xmlns="">
          <p:sp>
            <p:nvSpPr>
              <p:cNvPr id="26" name="TextBox 25">
                <a:extLst>
                  <a:ext uri="{FF2B5EF4-FFF2-40B4-BE49-F238E27FC236}">
                    <a16:creationId xmlns:a16="http://schemas.microsoft.com/office/drawing/2014/main" id="{05DF5B36-B145-CB51-A5CF-169A84B37E10}"/>
                  </a:ext>
                </a:extLst>
              </p:cNvPr>
              <p:cNvSpPr txBox="1">
                <a:spLocks noRot="1" noChangeAspect="1" noMove="1" noResize="1" noEditPoints="1" noAdjustHandles="1" noChangeArrowheads="1" noChangeShapeType="1" noTextEdit="1"/>
              </p:cNvSpPr>
              <p:nvPr/>
            </p:nvSpPr>
            <p:spPr>
              <a:xfrm>
                <a:off x="1370062" y="1814816"/>
                <a:ext cx="2134687" cy="461665"/>
              </a:xfrm>
              <a:prstGeom prst="rect">
                <a:avLst/>
              </a:prstGeom>
              <a:blipFill>
                <a:blip r:embed="rId6"/>
                <a:stretch>
                  <a:fillRect t="-2703" r="-595" b="-16216"/>
                </a:stretch>
              </a:blipFill>
            </p:spPr>
            <p:txBody>
              <a:bodyPr/>
              <a:lstStyle/>
              <a:p>
                <a:r>
                  <a:rPr lang="en-GB">
                    <a:noFill/>
                  </a:rPr>
                  <a:t> </a:t>
                </a:r>
              </a:p>
            </p:txBody>
          </p:sp>
        </mc:Fallback>
      </mc:AlternateContent>
      <p:sp>
        <p:nvSpPr>
          <p:cNvPr id="27" name="Rounded Rectangle 26">
            <a:extLst>
              <a:ext uri="{FF2B5EF4-FFF2-40B4-BE49-F238E27FC236}">
                <a16:creationId xmlns:a16="http://schemas.microsoft.com/office/drawing/2014/main" id="{BF314913-E061-EA8D-3AB0-39FC71C3BD15}"/>
              </a:ext>
            </a:extLst>
          </p:cNvPr>
          <p:cNvSpPr/>
          <p:nvPr/>
        </p:nvSpPr>
        <p:spPr>
          <a:xfrm>
            <a:off x="1002493" y="2979987"/>
            <a:ext cx="2680666" cy="470956"/>
          </a:xfrm>
          <a:prstGeom prst="round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3DA3805D-0C54-43FD-0161-8D8DF78A88CD}"/>
                  </a:ext>
                </a:extLst>
              </p:cNvPr>
              <p:cNvSpPr txBox="1"/>
              <p:nvPr/>
            </p:nvSpPr>
            <p:spPr>
              <a:xfrm>
                <a:off x="2083245" y="2953224"/>
                <a:ext cx="497252"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2400" b="0" i="1" dirty="0" smtClean="0">
                          <a:latin typeface="Cambria Math" panose="02040503050406030204" pitchFamily="18" charset="0"/>
                        </a:rPr>
                        <m:t>𝑥</m:t>
                      </m:r>
                      <m:r>
                        <a:rPr lang="en-GB" sz="2400" b="0" i="1" dirty="0" smtClean="0">
                          <a:latin typeface="Cambria Math" panose="02040503050406030204" pitchFamily="18" charset="0"/>
                        </a:rPr>
                        <m:t>′</m:t>
                      </m:r>
                    </m:oMath>
                  </m:oMathPara>
                </a14:m>
                <a:endParaRPr lang="en-GB" sz="2400" dirty="0"/>
              </a:p>
            </p:txBody>
          </p:sp>
        </mc:Choice>
        <mc:Fallback xmlns="">
          <p:sp>
            <p:nvSpPr>
              <p:cNvPr id="28" name="TextBox 27">
                <a:extLst>
                  <a:ext uri="{FF2B5EF4-FFF2-40B4-BE49-F238E27FC236}">
                    <a16:creationId xmlns:a16="http://schemas.microsoft.com/office/drawing/2014/main" id="{3DA3805D-0C54-43FD-0161-8D8DF78A88CD}"/>
                  </a:ext>
                </a:extLst>
              </p:cNvPr>
              <p:cNvSpPr txBox="1">
                <a:spLocks noRot="1" noChangeAspect="1" noMove="1" noResize="1" noEditPoints="1" noAdjustHandles="1" noChangeArrowheads="1" noChangeShapeType="1" noTextEdit="1"/>
              </p:cNvSpPr>
              <p:nvPr/>
            </p:nvSpPr>
            <p:spPr>
              <a:xfrm>
                <a:off x="2083245" y="2953224"/>
                <a:ext cx="497252" cy="461665"/>
              </a:xfrm>
              <a:prstGeom prst="rect">
                <a:avLst/>
              </a:prstGeom>
              <a:blipFill>
                <a:blip r:embed="rId7"/>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040C4A5D-9195-881D-AE6A-6DFCC9EF2C79}"/>
                  </a:ext>
                </a:extLst>
              </p:cNvPr>
              <p:cNvSpPr txBox="1"/>
              <p:nvPr/>
            </p:nvSpPr>
            <p:spPr>
              <a:xfrm>
                <a:off x="1399282" y="4106728"/>
                <a:ext cx="178196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GB" sz="2400" b="0" i="1" smtClean="0">
                              <a:latin typeface="Cambria Math" panose="02040503050406030204" pitchFamily="18" charset="0"/>
                            </a:rPr>
                          </m:ctrlPr>
                        </m:sSupPr>
                        <m:e>
                          <m:r>
                            <a:rPr lang="en-GB" sz="2400" b="0" i="1" smtClean="0">
                              <a:latin typeface="Cambria Math" panose="02040503050406030204" pitchFamily="18" charset="0"/>
                            </a:rPr>
                            <m:t>𝑥</m:t>
                          </m:r>
                        </m:e>
                        <m:sup>
                          <m:r>
                            <a:rPr lang="en-GB" sz="2400" b="0" i="1" smtClean="0">
                              <a:latin typeface="Cambria Math" panose="02040503050406030204" pitchFamily="18" charset="0"/>
                            </a:rPr>
                            <m:t>′</m:t>
                          </m:r>
                        </m:sup>
                      </m:sSup>
                      <m:r>
                        <a:rPr lang="en-GB" sz="2400" b="0" i="1" smtClean="0">
                          <a:latin typeface="Cambria Math" panose="02040503050406030204" pitchFamily="18" charset="0"/>
                        </a:rPr>
                        <m:t>=</m:t>
                      </m:r>
                      <m:r>
                        <a:rPr lang="en-GB" sz="2400" b="0" i="1" smtClean="0">
                          <a:latin typeface="Cambria Math" panose="02040503050406030204" pitchFamily="18" charset="0"/>
                        </a:rPr>
                        <m:t>𝑠𝑥</m:t>
                      </m:r>
                      <m:r>
                        <a:rPr lang="en-GB" sz="2400" b="0" i="1" smtClean="0">
                          <a:latin typeface="Cambria Math" panose="02040503050406030204" pitchFamily="18" charset="0"/>
                        </a:rPr>
                        <m:t>+</m:t>
                      </m:r>
                      <m:r>
                        <a:rPr lang="en-GB" sz="2400" b="0" i="1" smtClean="0">
                          <a:latin typeface="Cambria Math" panose="02040503050406030204" pitchFamily="18" charset="0"/>
                        </a:rPr>
                        <m:t>𝑏</m:t>
                      </m:r>
                    </m:oMath>
                  </m:oMathPara>
                </a14:m>
                <a:endParaRPr lang="en-GB" sz="2400" dirty="0"/>
              </a:p>
            </p:txBody>
          </p:sp>
        </mc:Choice>
        <mc:Fallback xmlns="">
          <p:sp>
            <p:nvSpPr>
              <p:cNvPr id="30" name="TextBox 29">
                <a:extLst>
                  <a:ext uri="{FF2B5EF4-FFF2-40B4-BE49-F238E27FC236}">
                    <a16:creationId xmlns:a16="http://schemas.microsoft.com/office/drawing/2014/main" id="{040C4A5D-9195-881D-AE6A-6DFCC9EF2C79}"/>
                  </a:ext>
                </a:extLst>
              </p:cNvPr>
              <p:cNvSpPr txBox="1">
                <a:spLocks noRot="1" noChangeAspect="1" noMove="1" noResize="1" noEditPoints="1" noAdjustHandles="1" noChangeArrowheads="1" noChangeShapeType="1" noTextEdit="1"/>
              </p:cNvSpPr>
              <p:nvPr/>
            </p:nvSpPr>
            <p:spPr>
              <a:xfrm>
                <a:off x="1399282" y="4106728"/>
                <a:ext cx="1781963" cy="461665"/>
              </a:xfrm>
              <a:prstGeom prst="rect">
                <a:avLst/>
              </a:prstGeom>
              <a:blipFill>
                <a:blip r:embed="rId8"/>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97E8D960-045C-F500-7AF8-B5624F1D18F2}"/>
                  </a:ext>
                </a:extLst>
              </p:cNvPr>
              <p:cNvSpPr txBox="1"/>
              <p:nvPr/>
            </p:nvSpPr>
            <p:spPr>
              <a:xfrm>
                <a:off x="1370062" y="1626832"/>
                <a:ext cx="1779333" cy="81881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GB" sz="2400" b="0" i="1" smtClean="0">
                              <a:latin typeface="Cambria Math" panose="02040503050406030204" pitchFamily="18" charset="0"/>
                            </a:rPr>
                          </m:ctrlPr>
                        </m:accPr>
                        <m:e>
                          <m:r>
                            <a:rPr lang="en-GB" sz="2400" b="0" i="1" smtClean="0">
                              <a:latin typeface="Cambria Math" panose="02040503050406030204" pitchFamily="18" charset="0"/>
                            </a:rPr>
                            <m:t>𝑦</m:t>
                          </m:r>
                        </m:e>
                      </m:acc>
                      <m:r>
                        <a:rPr lang="en-GB" sz="2400" b="0" i="1" smtClean="0">
                          <a:latin typeface="Cambria Math" panose="02040503050406030204" pitchFamily="18" charset="0"/>
                        </a:rPr>
                        <m:t>=</m:t>
                      </m:r>
                      <m:f>
                        <m:fPr>
                          <m:ctrlPr>
                            <a:rPr lang="en-GB" sz="2400" b="0" i="1" smtClean="0">
                              <a:latin typeface="Cambria Math" panose="02040503050406030204" pitchFamily="18" charset="0"/>
                            </a:rPr>
                          </m:ctrlPr>
                        </m:fPr>
                        <m:num>
                          <m:r>
                            <a:rPr lang="en-GB" sz="2400" b="0" i="1" smtClean="0">
                              <a:latin typeface="Cambria Math" panose="02040503050406030204" pitchFamily="18" charset="0"/>
                            </a:rPr>
                            <m:t>1</m:t>
                          </m:r>
                        </m:num>
                        <m:den>
                          <m:r>
                            <a:rPr lang="en-GB" sz="2400" b="0" i="1" smtClean="0">
                              <a:latin typeface="Cambria Math" panose="02040503050406030204" pitchFamily="18" charset="0"/>
                            </a:rPr>
                            <m:t>1+</m:t>
                          </m:r>
                          <m:sSup>
                            <m:sSupPr>
                              <m:ctrlPr>
                                <a:rPr lang="en-GB" sz="2400" b="0" i="1" smtClean="0">
                                  <a:latin typeface="Cambria Math" panose="02040503050406030204" pitchFamily="18" charset="0"/>
                                </a:rPr>
                              </m:ctrlPr>
                            </m:sSupPr>
                            <m:e>
                              <m:r>
                                <a:rPr lang="en-GB" sz="2400" b="0" i="1" smtClean="0">
                                  <a:latin typeface="Cambria Math" panose="02040503050406030204" pitchFamily="18" charset="0"/>
                                </a:rPr>
                                <m:t>𝑒</m:t>
                              </m:r>
                            </m:e>
                            <m:sup>
                              <m:sSup>
                                <m:sSupPr>
                                  <m:ctrlPr>
                                    <a:rPr lang="en-GB" sz="2400" b="0" i="1" smtClean="0">
                                      <a:latin typeface="Cambria Math" panose="02040503050406030204" pitchFamily="18" charset="0"/>
                                    </a:rPr>
                                  </m:ctrlPr>
                                </m:sSupPr>
                                <m:e>
                                  <m:r>
                                    <a:rPr lang="en-GB" sz="2400" b="0" i="1" smtClean="0">
                                      <a:latin typeface="Cambria Math" panose="02040503050406030204" pitchFamily="18" charset="0"/>
                                    </a:rPr>
                                    <m:t>𝑥</m:t>
                                  </m:r>
                                </m:e>
                                <m:sup>
                                  <m:r>
                                    <a:rPr lang="en-GB" sz="2400" b="0" i="1" smtClean="0">
                                      <a:latin typeface="Cambria Math" panose="02040503050406030204" pitchFamily="18" charset="0"/>
                                    </a:rPr>
                                    <m:t>′</m:t>
                                  </m:r>
                                </m:sup>
                              </m:sSup>
                            </m:sup>
                          </m:sSup>
                        </m:den>
                      </m:f>
                    </m:oMath>
                  </m:oMathPara>
                </a14:m>
                <a:endParaRPr lang="en-GB" sz="2400" dirty="0"/>
              </a:p>
            </p:txBody>
          </p:sp>
        </mc:Choice>
        <mc:Fallback xmlns="">
          <p:sp>
            <p:nvSpPr>
              <p:cNvPr id="31" name="TextBox 30">
                <a:extLst>
                  <a:ext uri="{FF2B5EF4-FFF2-40B4-BE49-F238E27FC236}">
                    <a16:creationId xmlns:a16="http://schemas.microsoft.com/office/drawing/2014/main" id="{97E8D960-045C-F500-7AF8-B5624F1D18F2}"/>
                  </a:ext>
                </a:extLst>
              </p:cNvPr>
              <p:cNvSpPr txBox="1">
                <a:spLocks noRot="1" noChangeAspect="1" noMove="1" noResize="1" noEditPoints="1" noAdjustHandles="1" noChangeArrowheads="1" noChangeShapeType="1" noTextEdit="1"/>
              </p:cNvSpPr>
              <p:nvPr/>
            </p:nvSpPr>
            <p:spPr>
              <a:xfrm>
                <a:off x="1370062" y="1626832"/>
                <a:ext cx="1779333" cy="818814"/>
              </a:xfrm>
              <a:prstGeom prst="rect">
                <a:avLst/>
              </a:prstGeom>
              <a:blipFill>
                <a:blip r:embed="rId9"/>
                <a:stretch>
                  <a:fillRect b="-7692"/>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CE6BA8CC-DC15-849D-4AD2-26F6921E8737}"/>
                  </a:ext>
                </a:extLst>
              </p:cNvPr>
              <p:cNvSpPr txBox="1"/>
              <p:nvPr/>
            </p:nvSpPr>
            <p:spPr>
              <a:xfrm>
                <a:off x="1386481" y="4113764"/>
                <a:ext cx="1807290"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GB" sz="2400" b="0" i="1" smtClean="0">
                              <a:latin typeface="Cambria Math" panose="02040503050406030204" pitchFamily="18" charset="0"/>
                            </a:rPr>
                          </m:ctrlPr>
                        </m:sSupPr>
                        <m:e>
                          <m:r>
                            <a:rPr lang="en-GB" sz="2400" b="0" i="1" smtClean="0">
                              <a:latin typeface="Cambria Math" panose="02040503050406030204" pitchFamily="18" charset="0"/>
                            </a:rPr>
                            <m:t>𝑥</m:t>
                          </m:r>
                        </m:e>
                        <m:sup>
                          <m:r>
                            <a:rPr lang="en-GB" sz="2400" b="0" i="1" smtClean="0">
                              <a:latin typeface="Cambria Math" panose="02040503050406030204" pitchFamily="18" charset="0"/>
                            </a:rPr>
                            <m:t>′</m:t>
                          </m:r>
                        </m:sup>
                      </m:sSup>
                      <m:r>
                        <a:rPr lang="en-GB" sz="2400" b="0" i="1" smtClean="0">
                          <a:latin typeface="Cambria Math" panose="02040503050406030204" pitchFamily="18" charset="0"/>
                        </a:rPr>
                        <m:t>=</m:t>
                      </m:r>
                      <m:r>
                        <a:rPr lang="en-GB" sz="2400" b="1" i="1" smtClean="0">
                          <a:solidFill>
                            <a:srgbClr val="FF0000"/>
                          </a:solidFill>
                          <a:latin typeface="Cambria Math" panose="02040503050406030204" pitchFamily="18" charset="0"/>
                        </a:rPr>
                        <m:t>𝒔</m:t>
                      </m:r>
                      <m:r>
                        <a:rPr lang="en-GB" sz="2400" b="0" i="1" smtClean="0">
                          <a:latin typeface="Cambria Math" panose="02040503050406030204" pitchFamily="18" charset="0"/>
                        </a:rPr>
                        <m:t>𝑥</m:t>
                      </m:r>
                      <m:r>
                        <a:rPr lang="en-GB" sz="2400" b="0" i="1" smtClean="0">
                          <a:latin typeface="Cambria Math" panose="02040503050406030204" pitchFamily="18" charset="0"/>
                        </a:rPr>
                        <m:t>+</m:t>
                      </m:r>
                      <m:r>
                        <a:rPr lang="en-GB" sz="2400" b="1" i="1" smtClean="0">
                          <a:solidFill>
                            <a:srgbClr val="FF0000"/>
                          </a:solidFill>
                          <a:latin typeface="Cambria Math" panose="02040503050406030204" pitchFamily="18" charset="0"/>
                        </a:rPr>
                        <m:t>𝒃</m:t>
                      </m:r>
                    </m:oMath>
                  </m:oMathPara>
                </a14:m>
                <a:endParaRPr lang="en-GB" sz="2400" b="1" dirty="0"/>
              </a:p>
            </p:txBody>
          </p:sp>
        </mc:Choice>
        <mc:Fallback xmlns="">
          <p:sp>
            <p:nvSpPr>
              <p:cNvPr id="37" name="TextBox 36">
                <a:extLst>
                  <a:ext uri="{FF2B5EF4-FFF2-40B4-BE49-F238E27FC236}">
                    <a16:creationId xmlns:a16="http://schemas.microsoft.com/office/drawing/2014/main" id="{CE6BA8CC-DC15-849D-4AD2-26F6921E8737}"/>
                  </a:ext>
                </a:extLst>
              </p:cNvPr>
              <p:cNvSpPr txBox="1">
                <a:spLocks noRot="1" noChangeAspect="1" noMove="1" noResize="1" noEditPoints="1" noAdjustHandles="1" noChangeArrowheads="1" noChangeShapeType="1" noTextEdit="1"/>
              </p:cNvSpPr>
              <p:nvPr/>
            </p:nvSpPr>
            <p:spPr>
              <a:xfrm>
                <a:off x="1386481" y="4113764"/>
                <a:ext cx="1807290" cy="461665"/>
              </a:xfrm>
              <a:prstGeom prst="rect">
                <a:avLst/>
              </a:prstGeom>
              <a:blipFill>
                <a:blip r:embed="rId10"/>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3101219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nodeType="clickEffect">
                                  <p:stCondLst>
                                    <p:cond delay="0"/>
                                  </p:stCondLst>
                                  <p:childTnLst>
                                    <p:animEffect transition="out" filter="dissolve">
                                      <p:cBhvr>
                                        <p:cTn id="6" dur="500"/>
                                        <p:tgtEl>
                                          <p:spTgt spid="16"/>
                                        </p:tgtEl>
                                      </p:cBhvr>
                                    </p:animEffect>
                                    <p:set>
                                      <p:cBhvr>
                                        <p:cTn id="7" dur="1" fill="hold">
                                          <p:stCondLst>
                                            <p:cond delay="499"/>
                                          </p:stCondLst>
                                        </p:cTn>
                                        <p:tgtEl>
                                          <p:spTgt spid="16"/>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dissolve">
                                      <p:cBhvr>
                                        <p:cTn id="12" dur="500"/>
                                        <p:tgtEl>
                                          <p:spTgt spid="30"/>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xit" presetSubtype="0" fill="hold" grpId="0" nodeType="clickEffect">
                                  <p:stCondLst>
                                    <p:cond delay="0"/>
                                  </p:stCondLst>
                                  <p:childTnLst>
                                    <p:animEffect transition="out" filter="dissolve">
                                      <p:cBhvr>
                                        <p:cTn id="16" dur="500"/>
                                        <p:tgtEl>
                                          <p:spTgt spid="26"/>
                                        </p:tgtEl>
                                      </p:cBhvr>
                                    </p:animEffect>
                                    <p:set>
                                      <p:cBhvr>
                                        <p:cTn id="17" dur="1" fill="hold">
                                          <p:stCondLst>
                                            <p:cond delay="499"/>
                                          </p:stCondLst>
                                        </p:cTn>
                                        <p:tgtEl>
                                          <p:spTgt spid="26"/>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1"/>
                                        </p:tgtEl>
                                        <p:attrNameLst>
                                          <p:attrName>style.visibility</p:attrName>
                                        </p:attrNameLst>
                                      </p:cBhvr>
                                      <p:to>
                                        <p:strVal val="visible"/>
                                      </p:to>
                                    </p:set>
                                    <p:animEffect transition="in" filter="dissolve">
                                      <p:cBhvr>
                                        <p:cTn id="22" dur="500"/>
                                        <p:tgtEl>
                                          <p:spTgt spid="31"/>
                                        </p:tgtEl>
                                      </p:cBhvr>
                                    </p:animEffect>
                                  </p:childTnLst>
                                </p:cTn>
                              </p:par>
                              <p:par>
                                <p:cTn id="23" presetID="9" presetClass="exit" presetSubtype="0" fill="hold" grpId="1" nodeType="withEffect">
                                  <p:stCondLst>
                                    <p:cond delay="0"/>
                                  </p:stCondLst>
                                  <p:childTnLst>
                                    <p:animEffect transition="out" filter="dissolve">
                                      <p:cBhvr>
                                        <p:cTn id="24" dur="500"/>
                                        <p:tgtEl>
                                          <p:spTgt spid="30"/>
                                        </p:tgtEl>
                                      </p:cBhvr>
                                    </p:animEffect>
                                    <p:set>
                                      <p:cBhvr>
                                        <p:cTn id="25" dur="1" fill="hold">
                                          <p:stCondLst>
                                            <p:cond delay="499"/>
                                          </p:stCondLst>
                                        </p:cTn>
                                        <p:tgtEl>
                                          <p:spTgt spid="30"/>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grpId="0" nodeType="clickEffect">
                                  <p:stCondLst>
                                    <p:cond delay="0"/>
                                  </p:stCondLst>
                                  <p:childTnLst>
                                    <p:set>
                                      <p:cBhvr>
                                        <p:cTn id="29" dur="1" fill="hold">
                                          <p:stCondLst>
                                            <p:cond delay="0"/>
                                          </p:stCondLst>
                                        </p:cTn>
                                        <p:tgtEl>
                                          <p:spTgt spid="37"/>
                                        </p:tgtEl>
                                        <p:attrNameLst>
                                          <p:attrName>style.visibility</p:attrName>
                                        </p:attrNameLst>
                                      </p:cBhvr>
                                      <p:to>
                                        <p:strVal val="visible"/>
                                      </p:to>
                                    </p:set>
                                    <p:animEffect transition="in" filter="dissolve">
                                      <p:cBhvr>
                                        <p:cTn id="30" dur="500"/>
                                        <p:tgtEl>
                                          <p:spTgt spid="37"/>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grpId="1" nodeType="clickEffect">
                                  <p:stCondLst>
                                    <p:cond delay="0"/>
                                  </p:stCondLst>
                                  <p:childTnLst>
                                    <p:set>
                                      <p:cBhvr>
                                        <p:cTn id="34" dur="1" fill="hold">
                                          <p:stCondLst>
                                            <p:cond delay="0"/>
                                          </p:stCondLst>
                                        </p:cTn>
                                        <p:tgtEl>
                                          <p:spTgt spid="37"/>
                                        </p:tgtEl>
                                        <p:attrNameLst>
                                          <p:attrName>style.visibility</p:attrName>
                                        </p:attrNameLst>
                                      </p:cBhvr>
                                      <p:to>
                                        <p:strVal val="visible"/>
                                      </p:to>
                                    </p:set>
                                    <p:animEffect transition="in" filter="dissolve">
                                      <p:cBhvr>
                                        <p:cTn id="35"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30" grpId="0"/>
      <p:bldP spid="30" grpId="1"/>
      <p:bldP spid="31" grpId="0"/>
      <p:bldP spid="37" grpId="0"/>
      <p:bldP spid="37" grpId="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a:extLst>
              <a:ext uri="{FF2B5EF4-FFF2-40B4-BE49-F238E27FC236}">
                <a16:creationId xmlns:a16="http://schemas.microsoft.com/office/drawing/2014/main" id="{149CE4CD-2F54-D542-99EC-0F57AFA832F8}"/>
              </a:ext>
            </a:extLst>
          </p:cNvPr>
          <p:cNvSpPr>
            <a:spLocks noChangeArrowheads="1"/>
          </p:cNvSpPr>
          <p:nvPr/>
        </p:nvSpPr>
        <p:spPr bwMode="auto">
          <a:xfrm>
            <a:off x="0" y="1"/>
            <a:ext cx="12192000" cy="1012826"/>
          </a:xfrm>
          <a:prstGeom prst="rect">
            <a:avLst/>
          </a:prstGeom>
          <a:gradFill rotWithShape="1">
            <a:gsLst>
              <a:gs pos="0">
                <a:srgbClr val="C0C0C0"/>
              </a:gs>
              <a:gs pos="100000">
                <a:schemeClr val="bg1"/>
              </a:gs>
            </a:gsLst>
            <a:lin ang="0" scaled="1"/>
          </a:gradFill>
          <a:ln w="9525">
            <a:noFill/>
            <a:miter lim="800000"/>
            <a:headEnd/>
            <a:tailEnd/>
          </a:ln>
        </p:spPr>
        <p:txBody>
          <a:bodyPr wrap="none" anchor="ctr">
            <a:prstTxWarp prst="textNoShape">
              <a:avLst/>
            </a:prstTxWarp>
          </a:bodyPr>
          <a:lstStyle/>
          <a:p>
            <a:pPr algn="ctr"/>
            <a:endParaRPr lang="en-US" sz="3600">
              <a:latin typeface="Calibri" charset="0"/>
            </a:endParaRPr>
          </a:p>
        </p:txBody>
      </p:sp>
      <p:pic>
        <p:nvPicPr>
          <p:cNvPr id="9" name="Picture 8">
            <a:extLst>
              <a:ext uri="{FF2B5EF4-FFF2-40B4-BE49-F238E27FC236}">
                <a16:creationId xmlns:a16="http://schemas.microsoft.com/office/drawing/2014/main" id="{30B5E82E-3204-6740-83B8-B9E6B6343382}"/>
              </a:ext>
            </a:extLst>
          </p:cNvPr>
          <p:cNvPicPr>
            <a:picLocks noChangeAspect="1"/>
          </p:cNvPicPr>
          <p:nvPr/>
        </p:nvPicPr>
        <p:blipFill>
          <a:blip r:embed="rId3"/>
          <a:stretch>
            <a:fillRect/>
          </a:stretch>
        </p:blipFill>
        <p:spPr>
          <a:xfrm>
            <a:off x="11154870" y="-39544"/>
            <a:ext cx="1052370" cy="1052370"/>
          </a:xfrm>
          <a:prstGeom prst="rect">
            <a:avLst/>
          </a:prstGeom>
        </p:spPr>
      </p:pic>
      <p:sp>
        <p:nvSpPr>
          <p:cNvPr id="10" name="Rectangle 3">
            <a:extLst>
              <a:ext uri="{FF2B5EF4-FFF2-40B4-BE49-F238E27FC236}">
                <a16:creationId xmlns:a16="http://schemas.microsoft.com/office/drawing/2014/main" id="{C7F153C0-4573-664E-B94A-19965C34BA33}"/>
              </a:ext>
            </a:extLst>
          </p:cNvPr>
          <p:cNvSpPr>
            <a:spLocks noChangeArrowheads="1"/>
          </p:cNvSpPr>
          <p:nvPr/>
        </p:nvSpPr>
        <p:spPr bwMode="auto">
          <a:xfrm>
            <a:off x="0" y="0"/>
            <a:ext cx="7885113" cy="646113"/>
          </a:xfrm>
          <a:prstGeom prst="rect">
            <a:avLst/>
          </a:prstGeom>
          <a:noFill/>
          <a:ln w="9525">
            <a:noFill/>
            <a:miter lim="800000"/>
            <a:headEnd/>
            <a:tailEnd/>
          </a:ln>
        </p:spPr>
        <p:txBody>
          <a:bodyPr>
            <a:prstTxWarp prst="textNoShape">
              <a:avLst/>
            </a:prstTxWarp>
            <a:spAutoFit/>
          </a:bodyPr>
          <a:lstStyle/>
          <a:p>
            <a:r>
              <a:rPr lang="en-GB" sz="3600" dirty="0">
                <a:latin typeface="+mj-lt"/>
              </a:rPr>
              <a:t>Model fitting: the basics</a:t>
            </a:r>
          </a:p>
        </p:txBody>
      </p:sp>
      <p:sp>
        <p:nvSpPr>
          <p:cNvPr id="11" name="Rounded Rectangle 10">
            <a:extLst>
              <a:ext uri="{FF2B5EF4-FFF2-40B4-BE49-F238E27FC236}">
                <a16:creationId xmlns:a16="http://schemas.microsoft.com/office/drawing/2014/main" id="{AB2C7AAD-8E4A-5FBC-ECC0-3C2716E582E6}"/>
              </a:ext>
            </a:extLst>
          </p:cNvPr>
          <p:cNvSpPr/>
          <p:nvPr/>
        </p:nvSpPr>
        <p:spPr>
          <a:xfrm>
            <a:off x="949932" y="5266094"/>
            <a:ext cx="2680666" cy="470956"/>
          </a:xfrm>
          <a:prstGeom prst="round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ounded Rectangle 13">
            <a:extLst>
              <a:ext uri="{FF2B5EF4-FFF2-40B4-BE49-F238E27FC236}">
                <a16:creationId xmlns:a16="http://schemas.microsoft.com/office/drawing/2014/main" id="{7FD65434-0547-822D-7F1A-ED0E09E01AF3}"/>
              </a:ext>
            </a:extLst>
          </p:cNvPr>
          <p:cNvSpPr/>
          <p:nvPr/>
        </p:nvSpPr>
        <p:spPr>
          <a:xfrm>
            <a:off x="1370062" y="3859248"/>
            <a:ext cx="1852763" cy="977583"/>
          </a:xfrm>
          <a:prstGeom prst="round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ounded Rectangle 14">
            <a:extLst>
              <a:ext uri="{FF2B5EF4-FFF2-40B4-BE49-F238E27FC236}">
                <a16:creationId xmlns:a16="http://schemas.microsoft.com/office/drawing/2014/main" id="{E62784E4-FA24-B1BA-6F80-01D5A0AEE2ED}"/>
              </a:ext>
            </a:extLst>
          </p:cNvPr>
          <p:cNvSpPr/>
          <p:nvPr/>
        </p:nvSpPr>
        <p:spPr>
          <a:xfrm>
            <a:off x="1002493" y="1666177"/>
            <a:ext cx="2680666" cy="792396"/>
          </a:xfrm>
          <a:prstGeom prst="round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1C364925-8310-EE93-E61A-BD80B0731476}"/>
                  </a:ext>
                </a:extLst>
              </p:cNvPr>
              <p:cNvSpPr txBox="1"/>
              <p:nvPr/>
            </p:nvSpPr>
            <p:spPr>
              <a:xfrm>
                <a:off x="1492743" y="5245136"/>
                <a:ext cx="177728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2400" b="0" i="1" dirty="0" smtClean="0">
                          <a:latin typeface="Cambria Math" panose="02040503050406030204" pitchFamily="18" charset="0"/>
                        </a:rPr>
                        <m:t>𝑠𝑖𝑔𝑛𝑎𝑙</m:t>
                      </m:r>
                      <m:r>
                        <a:rPr lang="en-GB" sz="2400" b="0" i="1" dirty="0" smtClean="0">
                          <a:latin typeface="Cambria Math" panose="02040503050406030204" pitchFamily="18" charset="0"/>
                        </a:rPr>
                        <m:t>= </m:t>
                      </m:r>
                      <m:r>
                        <a:rPr lang="en-GB" sz="2400" i="1" dirty="0" smtClean="0">
                          <a:latin typeface="Cambria Math" panose="02040503050406030204" pitchFamily="18" charset="0"/>
                        </a:rPr>
                        <m:t>𝑥</m:t>
                      </m:r>
                    </m:oMath>
                  </m:oMathPara>
                </a14:m>
                <a:endParaRPr lang="en-GB" sz="2400" dirty="0"/>
              </a:p>
            </p:txBody>
          </p:sp>
        </mc:Choice>
        <mc:Fallback xmlns="">
          <p:sp>
            <p:nvSpPr>
              <p:cNvPr id="24" name="TextBox 23">
                <a:extLst>
                  <a:ext uri="{FF2B5EF4-FFF2-40B4-BE49-F238E27FC236}">
                    <a16:creationId xmlns:a16="http://schemas.microsoft.com/office/drawing/2014/main" id="{1C364925-8310-EE93-E61A-BD80B0731476}"/>
                  </a:ext>
                </a:extLst>
              </p:cNvPr>
              <p:cNvSpPr txBox="1">
                <a:spLocks noRot="1" noChangeAspect="1" noMove="1" noResize="1" noEditPoints="1" noAdjustHandles="1" noChangeArrowheads="1" noChangeShapeType="1" noTextEdit="1"/>
              </p:cNvSpPr>
              <p:nvPr/>
            </p:nvSpPr>
            <p:spPr>
              <a:xfrm>
                <a:off x="1492743" y="5245136"/>
                <a:ext cx="1777281" cy="461665"/>
              </a:xfrm>
              <a:prstGeom prst="rect">
                <a:avLst/>
              </a:prstGeom>
              <a:blipFill>
                <a:blip r:embed="rId4"/>
                <a:stretch>
                  <a:fillRect l="-709" b="-18421"/>
                </a:stretch>
              </a:blipFill>
            </p:spPr>
            <p:txBody>
              <a:bodyPr/>
              <a:lstStyle/>
              <a:p>
                <a:r>
                  <a:rPr lang="en-GB">
                    <a:noFill/>
                  </a:rPr>
                  <a:t> </a:t>
                </a:r>
              </a:p>
            </p:txBody>
          </p:sp>
        </mc:Fallback>
      </mc:AlternateContent>
      <p:sp>
        <p:nvSpPr>
          <p:cNvPr id="27" name="Rounded Rectangle 26">
            <a:extLst>
              <a:ext uri="{FF2B5EF4-FFF2-40B4-BE49-F238E27FC236}">
                <a16:creationId xmlns:a16="http://schemas.microsoft.com/office/drawing/2014/main" id="{BF314913-E061-EA8D-3AB0-39FC71C3BD15}"/>
              </a:ext>
            </a:extLst>
          </p:cNvPr>
          <p:cNvSpPr/>
          <p:nvPr/>
        </p:nvSpPr>
        <p:spPr>
          <a:xfrm>
            <a:off x="1002493" y="2979987"/>
            <a:ext cx="2680666" cy="470956"/>
          </a:xfrm>
          <a:prstGeom prst="round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3DA3805D-0C54-43FD-0161-8D8DF78A88CD}"/>
                  </a:ext>
                </a:extLst>
              </p:cNvPr>
              <p:cNvSpPr txBox="1"/>
              <p:nvPr/>
            </p:nvSpPr>
            <p:spPr>
              <a:xfrm>
                <a:off x="2083245" y="2953224"/>
                <a:ext cx="497252"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2400" b="0" i="1" dirty="0" smtClean="0">
                          <a:latin typeface="Cambria Math" panose="02040503050406030204" pitchFamily="18" charset="0"/>
                        </a:rPr>
                        <m:t>𝑥</m:t>
                      </m:r>
                      <m:r>
                        <a:rPr lang="en-GB" sz="2400" b="0" i="1" dirty="0" smtClean="0">
                          <a:latin typeface="Cambria Math" panose="02040503050406030204" pitchFamily="18" charset="0"/>
                        </a:rPr>
                        <m:t>′</m:t>
                      </m:r>
                    </m:oMath>
                  </m:oMathPara>
                </a14:m>
                <a:endParaRPr lang="en-GB" sz="2400" dirty="0"/>
              </a:p>
            </p:txBody>
          </p:sp>
        </mc:Choice>
        <mc:Fallback xmlns="">
          <p:sp>
            <p:nvSpPr>
              <p:cNvPr id="28" name="TextBox 27">
                <a:extLst>
                  <a:ext uri="{FF2B5EF4-FFF2-40B4-BE49-F238E27FC236}">
                    <a16:creationId xmlns:a16="http://schemas.microsoft.com/office/drawing/2014/main" id="{3DA3805D-0C54-43FD-0161-8D8DF78A88CD}"/>
                  </a:ext>
                </a:extLst>
              </p:cNvPr>
              <p:cNvSpPr txBox="1">
                <a:spLocks noRot="1" noChangeAspect="1" noMove="1" noResize="1" noEditPoints="1" noAdjustHandles="1" noChangeArrowheads="1" noChangeShapeType="1" noTextEdit="1"/>
              </p:cNvSpPr>
              <p:nvPr/>
            </p:nvSpPr>
            <p:spPr>
              <a:xfrm>
                <a:off x="2083245" y="2953224"/>
                <a:ext cx="497252" cy="461665"/>
              </a:xfrm>
              <a:prstGeom prst="rect">
                <a:avLst/>
              </a:prstGeom>
              <a:blipFill>
                <a:blip r:embed="rId5"/>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19DA6571-8F86-910D-D496-3BC77FF32E28}"/>
                  </a:ext>
                </a:extLst>
              </p:cNvPr>
              <p:cNvSpPr txBox="1"/>
              <p:nvPr/>
            </p:nvSpPr>
            <p:spPr>
              <a:xfrm>
                <a:off x="4655032" y="3722808"/>
                <a:ext cx="6731000" cy="126618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2400" i="1" dirty="0" smtClean="0">
                          <a:latin typeface="Cambria Math" panose="02040503050406030204" pitchFamily="18" charset="0"/>
                        </a:rPr>
                        <m:t>−</m:t>
                      </m:r>
                      <m:d>
                        <m:dPr>
                          <m:begChr m:val="["/>
                          <m:endChr m:val="]"/>
                          <m:ctrlPr>
                            <a:rPr lang="en-GB" sz="2400" i="1" dirty="0" smtClean="0">
                              <a:latin typeface="Cambria Math" panose="02040503050406030204" pitchFamily="18" charset="0"/>
                            </a:rPr>
                          </m:ctrlPr>
                        </m:dPr>
                        <m:e>
                          <m:nary>
                            <m:naryPr>
                              <m:chr m:val="∑"/>
                              <m:ctrlPr>
                                <a:rPr lang="en-GB" sz="2400" b="0" i="1" dirty="0" smtClean="0">
                                  <a:latin typeface="Cambria Math" panose="02040503050406030204" pitchFamily="18" charset="0"/>
                                </a:rPr>
                              </m:ctrlPr>
                            </m:naryPr>
                            <m:sub>
                              <m:r>
                                <m:rPr>
                                  <m:brk m:alnAt="23"/>
                                </m:rPr>
                                <a:rPr lang="en-GB" sz="2400" b="0" i="1" dirty="0" smtClean="0">
                                  <a:latin typeface="Cambria Math" panose="02040503050406030204" pitchFamily="18" charset="0"/>
                                </a:rPr>
                                <m:t>𝑗</m:t>
                              </m:r>
                              <m:r>
                                <a:rPr lang="en-GB" sz="2400" b="0" i="1" dirty="0" smtClean="0">
                                  <a:latin typeface="Cambria Math" panose="02040503050406030204" pitchFamily="18" charset="0"/>
                                </a:rPr>
                                <m:t>=1</m:t>
                              </m:r>
                            </m:sub>
                            <m:sup>
                              <m:r>
                                <a:rPr lang="en-GB" sz="2400" b="0" i="1" dirty="0" smtClean="0">
                                  <a:latin typeface="Cambria Math" panose="02040503050406030204" pitchFamily="18" charset="0"/>
                                </a:rPr>
                                <m:t>𝑁</m:t>
                              </m:r>
                            </m:sup>
                            <m:e>
                              <m:sSub>
                                <m:sSubPr>
                                  <m:ctrlPr>
                                    <a:rPr lang="en-GB" sz="2400" b="0" i="1" dirty="0" smtClean="0">
                                      <a:latin typeface="Cambria Math" panose="02040503050406030204" pitchFamily="18" charset="0"/>
                                    </a:rPr>
                                  </m:ctrlPr>
                                </m:sSubPr>
                                <m:e>
                                  <m:r>
                                    <a:rPr lang="en-GB" sz="2400" b="0" i="1" dirty="0" smtClean="0">
                                      <a:latin typeface="Cambria Math" panose="02040503050406030204" pitchFamily="18" charset="0"/>
                                    </a:rPr>
                                    <m:t>𝑦</m:t>
                                  </m:r>
                                </m:e>
                                <m:sub>
                                  <m:r>
                                    <a:rPr lang="en-GB" sz="2400" b="0" i="1" dirty="0" smtClean="0">
                                      <a:latin typeface="Cambria Math" panose="02040503050406030204" pitchFamily="18" charset="0"/>
                                    </a:rPr>
                                    <m:t>𝑗</m:t>
                                  </m:r>
                                </m:sub>
                              </m:sSub>
                              <m:func>
                                <m:funcPr>
                                  <m:ctrlPr>
                                    <a:rPr lang="en-GB" sz="2400" b="0" i="1" dirty="0" smtClean="0">
                                      <a:latin typeface="Cambria Math" panose="02040503050406030204" pitchFamily="18" charset="0"/>
                                    </a:rPr>
                                  </m:ctrlPr>
                                </m:funcPr>
                                <m:fName>
                                  <m:r>
                                    <m:rPr>
                                      <m:sty m:val="p"/>
                                    </m:rPr>
                                    <a:rPr lang="en-GB" sz="2400" b="0" i="0" dirty="0" smtClean="0">
                                      <a:latin typeface="Cambria Math" panose="02040503050406030204" pitchFamily="18" charset="0"/>
                                    </a:rPr>
                                    <m:t>log</m:t>
                                  </m:r>
                                </m:fName>
                                <m:e>
                                  <m:d>
                                    <m:dPr>
                                      <m:ctrlPr>
                                        <a:rPr lang="en-GB" sz="2400" b="0" i="1" dirty="0" smtClean="0">
                                          <a:latin typeface="Cambria Math" panose="02040503050406030204" pitchFamily="18" charset="0"/>
                                        </a:rPr>
                                      </m:ctrlPr>
                                    </m:dPr>
                                    <m:e>
                                      <m:sSub>
                                        <m:sSubPr>
                                          <m:ctrlPr>
                                            <a:rPr lang="en-GB" sz="2400" b="0" i="1" dirty="0" smtClean="0">
                                              <a:latin typeface="Cambria Math" panose="02040503050406030204" pitchFamily="18" charset="0"/>
                                            </a:rPr>
                                          </m:ctrlPr>
                                        </m:sSubPr>
                                        <m:e>
                                          <m:acc>
                                            <m:accPr>
                                              <m:chr m:val="̂"/>
                                              <m:ctrlPr>
                                                <a:rPr lang="en-GB" sz="2400" b="0" i="1" dirty="0" smtClean="0">
                                                  <a:latin typeface="Cambria Math" panose="02040503050406030204" pitchFamily="18" charset="0"/>
                                                </a:rPr>
                                              </m:ctrlPr>
                                            </m:accPr>
                                            <m:e>
                                              <m:r>
                                                <a:rPr lang="en-GB" sz="2400" b="0" i="1" dirty="0" smtClean="0">
                                                  <a:latin typeface="Cambria Math" panose="02040503050406030204" pitchFamily="18" charset="0"/>
                                                </a:rPr>
                                                <m:t>𝑦</m:t>
                                              </m:r>
                                            </m:e>
                                          </m:acc>
                                        </m:e>
                                        <m:sub>
                                          <m:r>
                                            <a:rPr lang="en-GB" sz="2400" b="0" i="1" dirty="0" smtClean="0">
                                              <a:latin typeface="Cambria Math" panose="02040503050406030204" pitchFamily="18" charset="0"/>
                                            </a:rPr>
                                            <m:t>𝑗</m:t>
                                          </m:r>
                                        </m:sub>
                                      </m:sSub>
                                    </m:e>
                                  </m:d>
                                </m:e>
                              </m:func>
                              <m:r>
                                <a:rPr lang="en-GB" sz="2400" b="0" i="1" dirty="0" smtClean="0">
                                  <a:latin typeface="Cambria Math" panose="02040503050406030204" pitchFamily="18" charset="0"/>
                                </a:rPr>
                                <m:t>+(1−</m:t>
                              </m:r>
                              <m:sSub>
                                <m:sSubPr>
                                  <m:ctrlPr>
                                    <a:rPr lang="en-GB" sz="2400" b="0" i="1" dirty="0" smtClean="0">
                                      <a:latin typeface="Cambria Math" panose="02040503050406030204" pitchFamily="18" charset="0"/>
                                    </a:rPr>
                                  </m:ctrlPr>
                                </m:sSubPr>
                                <m:e>
                                  <m:r>
                                    <a:rPr lang="en-GB" sz="2400" b="0" i="1" dirty="0" smtClean="0">
                                      <a:latin typeface="Cambria Math" panose="02040503050406030204" pitchFamily="18" charset="0"/>
                                    </a:rPr>
                                    <m:t>𝑦</m:t>
                                  </m:r>
                                </m:e>
                                <m:sub>
                                  <m:r>
                                    <a:rPr lang="en-GB" sz="2400" b="0" i="1" dirty="0" smtClean="0">
                                      <a:latin typeface="Cambria Math" panose="02040503050406030204" pitchFamily="18" charset="0"/>
                                    </a:rPr>
                                    <m:t>𝑗</m:t>
                                  </m:r>
                                </m:sub>
                              </m:sSub>
                            </m:e>
                          </m:nary>
                          <m:r>
                            <a:rPr lang="en-GB" sz="2400" b="0" i="1" dirty="0" smtClean="0">
                              <a:latin typeface="Cambria Math" panose="02040503050406030204" pitchFamily="18" charset="0"/>
                            </a:rPr>
                            <m:t>)</m:t>
                          </m:r>
                          <m:r>
                            <m:rPr>
                              <m:sty m:val="p"/>
                            </m:rPr>
                            <a:rPr lang="en-GB" sz="2400" b="0" i="0" dirty="0" smtClean="0">
                              <a:latin typeface="Cambria Math" panose="02040503050406030204" pitchFamily="18" charset="0"/>
                            </a:rPr>
                            <m:t>log</m:t>
                          </m:r>
                          <m:r>
                            <a:rPr lang="en-GB" sz="2400" b="0" i="1" dirty="0" smtClean="0">
                              <a:latin typeface="Cambria Math" panose="02040503050406030204" pitchFamily="18" charset="0"/>
                            </a:rPr>
                            <m:t>⁡(1−</m:t>
                          </m:r>
                          <m:sSub>
                            <m:sSubPr>
                              <m:ctrlPr>
                                <a:rPr lang="en-GB" sz="2400" b="0" i="1" dirty="0" smtClean="0">
                                  <a:latin typeface="Cambria Math" panose="02040503050406030204" pitchFamily="18" charset="0"/>
                                </a:rPr>
                              </m:ctrlPr>
                            </m:sSubPr>
                            <m:e>
                              <m:acc>
                                <m:accPr>
                                  <m:chr m:val="̂"/>
                                  <m:ctrlPr>
                                    <a:rPr lang="en-GB" sz="2400" b="0" i="1" dirty="0" smtClean="0">
                                      <a:latin typeface="Cambria Math" panose="02040503050406030204" pitchFamily="18" charset="0"/>
                                    </a:rPr>
                                  </m:ctrlPr>
                                </m:accPr>
                                <m:e>
                                  <m:r>
                                    <a:rPr lang="en-GB" sz="2400" b="0" i="1" dirty="0" smtClean="0">
                                      <a:latin typeface="Cambria Math" panose="02040503050406030204" pitchFamily="18" charset="0"/>
                                    </a:rPr>
                                    <m:t>𝑦</m:t>
                                  </m:r>
                                </m:e>
                              </m:acc>
                            </m:e>
                            <m:sub>
                              <m:r>
                                <a:rPr lang="en-GB" sz="2400" b="0" i="1" dirty="0" smtClean="0">
                                  <a:latin typeface="Cambria Math" panose="02040503050406030204" pitchFamily="18" charset="0"/>
                                </a:rPr>
                                <m:t>𝑗</m:t>
                              </m:r>
                            </m:sub>
                          </m:sSub>
                          <m:r>
                            <a:rPr lang="en-GB" sz="2400" b="0" i="1" dirty="0" smtClean="0">
                              <a:latin typeface="Cambria Math" panose="02040503050406030204" pitchFamily="18" charset="0"/>
                            </a:rPr>
                            <m:t>)</m:t>
                          </m:r>
                        </m:e>
                      </m:d>
                    </m:oMath>
                  </m:oMathPara>
                </a14:m>
                <a:endParaRPr lang="en-GB" sz="2400" dirty="0"/>
              </a:p>
            </p:txBody>
          </p:sp>
        </mc:Choice>
        <mc:Fallback xmlns="">
          <p:sp>
            <p:nvSpPr>
              <p:cNvPr id="40" name="TextBox 39">
                <a:extLst>
                  <a:ext uri="{FF2B5EF4-FFF2-40B4-BE49-F238E27FC236}">
                    <a16:creationId xmlns:a16="http://schemas.microsoft.com/office/drawing/2014/main" id="{19DA6571-8F86-910D-D496-3BC77FF32E28}"/>
                  </a:ext>
                </a:extLst>
              </p:cNvPr>
              <p:cNvSpPr txBox="1">
                <a:spLocks noRot="1" noChangeAspect="1" noMove="1" noResize="1" noEditPoints="1" noAdjustHandles="1" noChangeArrowheads="1" noChangeShapeType="1" noTextEdit="1"/>
              </p:cNvSpPr>
              <p:nvPr/>
            </p:nvSpPr>
            <p:spPr>
              <a:xfrm>
                <a:off x="4655032" y="3722808"/>
                <a:ext cx="6731000" cy="1266180"/>
              </a:xfrm>
              <a:prstGeom prst="rect">
                <a:avLst/>
              </a:prstGeom>
              <a:blipFill>
                <a:blip r:embed="rId6"/>
                <a:stretch>
                  <a:fillRect t="-88000" b="-13500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A6FEBDE5-9451-2695-3D67-0C1A1892263F}"/>
                  </a:ext>
                </a:extLst>
              </p:cNvPr>
              <p:cNvSpPr txBox="1"/>
              <p:nvPr/>
            </p:nvSpPr>
            <p:spPr>
              <a:xfrm>
                <a:off x="5504240" y="2040438"/>
                <a:ext cx="3195105"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2400" i="1" dirty="0" smtClean="0">
                          <a:latin typeface="Cambria Math" panose="02040503050406030204" pitchFamily="18" charset="0"/>
                        </a:rPr>
                        <m:t>[0,1,1,0,0,0,1,1,0,0,0,1]</m:t>
                      </m:r>
                    </m:oMath>
                  </m:oMathPara>
                </a14:m>
                <a:endParaRPr lang="en-GB" sz="2400" dirty="0"/>
              </a:p>
            </p:txBody>
          </p:sp>
        </mc:Choice>
        <mc:Fallback xmlns="">
          <p:sp>
            <p:nvSpPr>
              <p:cNvPr id="2" name="TextBox 1">
                <a:extLst>
                  <a:ext uri="{FF2B5EF4-FFF2-40B4-BE49-F238E27FC236}">
                    <a16:creationId xmlns:a16="http://schemas.microsoft.com/office/drawing/2014/main" id="{A6FEBDE5-9451-2695-3D67-0C1A1892263F}"/>
                  </a:ext>
                </a:extLst>
              </p:cNvPr>
              <p:cNvSpPr txBox="1">
                <a:spLocks noRot="1" noChangeAspect="1" noMove="1" noResize="1" noEditPoints="1" noAdjustHandles="1" noChangeArrowheads="1" noChangeShapeType="1" noTextEdit="1"/>
              </p:cNvSpPr>
              <p:nvPr/>
            </p:nvSpPr>
            <p:spPr>
              <a:xfrm>
                <a:off x="5504240" y="2040438"/>
                <a:ext cx="3195105" cy="461665"/>
              </a:xfrm>
              <a:prstGeom prst="rect">
                <a:avLst/>
              </a:prstGeom>
              <a:blipFill>
                <a:blip r:embed="rId7"/>
                <a:stretch>
                  <a:fillRect b="-18919"/>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64EBE267-5DDC-F2A7-65D4-35BE21282710}"/>
                  </a:ext>
                </a:extLst>
              </p:cNvPr>
              <p:cNvSpPr txBox="1"/>
              <p:nvPr/>
            </p:nvSpPr>
            <p:spPr>
              <a:xfrm>
                <a:off x="5655013" y="1761399"/>
                <a:ext cx="2502865" cy="369332"/>
              </a:xfrm>
              <a:prstGeom prst="rect">
                <a:avLst/>
              </a:prstGeom>
              <a:noFill/>
            </p:spPr>
            <p:txBody>
              <a:bodyPr wrap="none" rtlCol="0">
                <a:spAutoFit/>
              </a:bodyPr>
              <a:lstStyle/>
              <a:p>
                <a:r>
                  <a:rPr lang="en-GB" dirty="0"/>
                  <a:t>Ground truth choices (</a:t>
                </a:r>
                <a14:m>
                  <m:oMath xmlns:m="http://schemas.openxmlformats.org/officeDocument/2006/math">
                    <m:r>
                      <a:rPr lang="en-GB" i="1" dirty="0" smtClean="0">
                        <a:latin typeface="Cambria Math" panose="02040503050406030204" pitchFamily="18" charset="0"/>
                      </a:rPr>
                      <m:t>𝑦</m:t>
                    </m:r>
                  </m:oMath>
                </a14:m>
                <a:r>
                  <a:rPr lang="en-GB" dirty="0"/>
                  <a:t>)</a:t>
                </a:r>
              </a:p>
            </p:txBody>
          </p:sp>
        </mc:Choice>
        <mc:Fallback xmlns="">
          <p:sp>
            <p:nvSpPr>
              <p:cNvPr id="3" name="TextBox 2">
                <a:extLst>
                  <a:ext uri="{FF2B5EF4-FFF2-40B4-BE49-F238E27FC236}">
                    <a16:creationId xmlns:a16="http://schemas.microsoft.com/office/drawing/2014/main" id="{64EBE267-5DDC-F2A7-65D4-35BE21282710}"/>
                  </a:ext>
                </a:extLst>
              </p:cNvPr>
              <p:cNvSpPr txBox="1">
                <a:spLocks noRot="1" noChangeAspect="1" noMove="1" noResize="1" noEditPoints="1" noAdjustHandles="1" noChangeArrowheads="1" noChangeShapeType="1" noTextEdit="1"/>
              </p:cNvSpPr>
              <p:nvPr/>
            </p:nvSpPr>
            <p:spPr>
              <a:xfrm>
                <a:off x="5655013" y="1761399"/>
                <a:ext cx="2502865" cy="369332"/>
              </a:xfrm>
              <a:prstGeom prst="rect">
                <a:avLst/>
              </a:prstGeom>
              <a:blipFill>
                <a:blip r:embed="rId8"/>
                <a:stretch>
                  <a:fillRect l="-2020" t="-6667" r="-1010" b="-2666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9AB0C8C-52A4-1CED-20ED-764408EBF81A}"/>
                  </a:ext>
                </a:extLst>
              </p:cNvPr>
              <p:cNvSpPr txBox="1"/>
              <p:nvPr/>
            </p:nvSpPr>
            <p:spPr>
              <a:xfrm>
                <a:off x="5504240" y="2799934"/>
                <a:ext cx="3659976"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2400" i="1" dirty="0" smtClean="0">
                          <a:latin typeface="Cambria Math" panose="02040503050406030204" pitchFamily="18" charset="0"/>
                        </a:rPr>
                        <m:t>[</m:t>
                      </m:r>
                      <m:r>
                        <a:rPr lang="en-GB" sz="2400" b="0" i="1" dirty="0" smtClean="0">
                          <a:latin typeface="Cambria Math" panose="02040503050406030204" pitchFamily="18" charset="0"/>
                        </a:rPr>
                        <m:t>0.2</m:t>
                      </m:r>
                      <m:r>
                        <a:rPr lang="en-GB" sz="2400" i="1" dirty="0" smtClean="0">
                          <a:latin typeface="Cambria Math" panose="02040503050406030204" pitchFamily="18" charset="0"/>
                        </a:rPr>
                        <m:t>,</m:t>
                      </m:r>
                      <m:r>
                        <a:rPr lang="en-GB" sz="2400" b="0" i="1" dirty="0" smtClean="0">
                          <a:latin typeface="Cambria Math" panose="02040503050406030204" pitchFamily="18" charset="0"/>
                        </a:rPr>
                        <m:t>0.9</m:t>
                      </m:r>
                      <m:r>
                        <a:rPr lang="en-GB" sz="2400" i="1" dirty="0" smtClean="0">
                          <a:latin typeface="Cambria Math" panose="02040503050406030204" pitchFamily="18" charset="0"/>
                        </a:rPr>
                        <m:t>,</m:t>
                      </m:r>
                      <m:r>
                        <a:rPr lang="en-GB" sz="2400" b="0" i="1" dirty="0" smtClean="0">
                          <a:latin typeface="Cambria Math" panose="02040503050406030204" pitchFamily="18" charset="0"/>
                        </a:rPr>
                        <m:t>0.6</m:t>
                      </m:r>
                      <m:r>
                        <a:rPr lang="en-GB" sz="2400" i="1" dirty="0" smtClean="0">
                          <a:latin typeface="Cambria Math" panose="02040503050406030204" pitchFamily="18" charset="0"/>
                        </a:rPr>
                        <m:t>,0</m:t>
                      </m:r>
                      <m:r>
                        <a:rPr lang="en-GB" sz="2400" b="0" i="1" dirty="0" smtClean="0">
                          <a:latin typeface="Cambria Math" panose="02040503050406030204" pitchFamily="18" charset="0"/>
                        </a:rPr>
                        <m:t>.3</m:t>
                      </m:r>
                      <m:r>
                        <a:rPr lang="en-GB" sz="2400" i="1" dirty="0" smtClean="0">
                          <a:latin typeface="Cambria Math" panose="02040503050406030204" pitchFamily="18" charset="0"/>
                        </a:rPr>
                        <m:t>,</m:t>
                      </m:r>
                      <m:r>
                        <a:rPr lang="en-GB" sz="2400" b="0" i="1" dirty="0" smtClean="0">
                          <a:latin typeface="Cambria Math" panose="02040503050406030204" pitchFamily="18" charset="0"/>
                        </a:rPr>
                        <m:t>0.1</m:t>
                      </m:r>
                      <m:r>
                        <a:rPr lang="en-GB" sz="2400" i="1" dirty="0" smtClean="0">
                          <a:latin typeface="Cambria Math" panose="02040503050406030204" pitchFamily="18" charset="0"/>
                        </a:rPr>
                        <m:t>,0</m:t>
                      </m:r>
                      <m:r>
                        <a:rPr lang="en-GB" sz="2400" b="0" i="1" dirty="0" smtClean="0">
                          <a:latin typeface="Cambria Math" panose="02040503050406030204" pitchFamily="18" charset="0"/>
                        </a:rPr>
                        <m:t>.2</m:t>
                      </m:r>
                      <m:r>
                        <a:rPr lang="en-GB" sz="2400" i="1" dirty="0" smtClean="0">
                          <a:latin typeface="Cambria Math" panose="02040503050406030204" pitchFamily="18" charset="0"/>
                        </a:rPr>
                        <m:t>,</m:t>
                      </m:r>
                      <m:r>
                        <a:rPr lang="en-GB" sz="2400" b="0" i="1" dirty="0" smtClean="0">
                          <a:latin typeface="Cambria Math" panose="02040503050406030204" pitchFamily="18" charset="0"/>
                        </a:rPr>
                        <m:t>0.9</m:t>
                      </m:r>
                      <m:r>
                        <a:rPr lang="en-GB" sz="2400" i="1" dirty="0" smtClean="0">
                          <a:latin typeface="Cambria Math" panose="02040503050406030204" pitchFamily="18" charset="0"/>
                        </a:rPr>
                        <m:t>]</m:t>
                      </m:r>
                    </m:oMath>
                  </m:oMathPara>
                </a14:m>
                <a:endParaRPr lang="en-GB" sz="2400" dirty="0"/>
              </a:p>
            </p:txBody>
          </p:sp>
        </mc:Choice>
        <mc:Fallback xmlns="">
          <p:sp>
            <p:nvSpPr>
              <p:cNvPr id="4" name="TextBox 3">
                <a:extLst>
                  <a:ext uri="{FF2B5EF4-FFF2-40B4-BE49-F238E27FC236}">
                    <a16:creationId xmlns:a16="http://schemas.microsoft.com/office/drawing/2014/main" id="{99AB0C8C-52A4-1CED-20ED-764408EBF81A}"/>
                  </a:ext>
                </a:extLst>
              </p:cNvPr>
              <p:cNvSpPr txBox="1">
                <a:spLocks noRot="1" noChangeAspect="1" noMove="1" noResize="1" noEditPoints="1" noAdjustHandles="1" noChangeArrowheads="1" noChangeShapeType="1" noTextEdit="1"/>
              </p:cNvSpPr>
              <p:nvPr/>
            </p:nvSpPr>
            <p:spPr>
              <a:xfrm>
                <a:off x="5504240" y="2799934"/>
                <a:ext cx="3659976" cy="461665"/>
              </a:xfrm>
              <a:prstGeom prst="rect">
                <a:avLst/>
              </a:prstGeom>
              <a:blipFill>
                <a:blip r:embed="rId9"/>
                <a:stretch>
                  <a:fillRect b="-18919"/>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0D81FBB-7F52-34C1-45CE-FB7A5A5A06C1}"/>
                  </a:ext>
                </a:extLst>
              </p:cNvPr>
              <p:cNvSpPr txBox="1"/>
              <p:nvPr/>
            </p:nvSpPr>
            <p:spPr>
              <a:xfrm>
                <a:off x="5655013" y="2540239"/>
                <a:ext cx="2365519" cy="369332"/>
              </a:xfrm>
              <a:prstGeom prst="rect">
                <a:avLst/>
              </a:prstGeom>
              <a:noFill/>
            </p:spPr>
            <p:txBody>
              <a:bodyPr wrap="none" rtlCol="0">
                <a:spAutoFit/>
              </a:bodyPr>
              <a:lstStyle/>
              <a:p>
                <a:r>
                  <a:rPr lang="en-GB" dirty="0"/>
                  <a:t>Choice probabilities (</a:t>
                </a:r>
                <a14:m>
                  <m:oMath xmlns:m="http://schemas.openxmlformats.org/officeDocument/2006/math">
                    <m:acc>
                      <m:accPr>
                        <m:chr m:val="̂"/>
                        <m:ctrlPr>
                          <a:rPr lang="en-GB" i="1" smtClean="0">
                            <a:latin typeface="Cambria Math" panose="02040503050406030204" pitchFamily="18" charset="0"/>
                          </a:rPr>
                        </m:ctrlPr>
                      </m:accPr>
                      <m:e>
                        <m:r>
                          <a:rPr lang="en-GB" b="0" i="1" smtClean="0">
                            <a:latin typeface="Cambria Math" panose="02040503050406030204" pitchFamily="18" charset="0"/>
                          </a:rPr>
                          <m:t>𝑦</m:t>
                        </m:r>
                      </m:e>
                    </m:acc>
                  </m:oMath>
                </a14:m>
                <a:r>
                  <a:rPr lang="en-GB" dirty="0"/>
                  <a:t>)</a:t>
                </a:r>
              </a:p>
            </p:txBody>
          </p:sp>
        </mc:Choice>
        <mc:Fallback xmlns="">
          <p:sp>
            <p:nvSpPr>
              <p:cNvPr id="6" name="TextBox 5">
                <a:extLst>
                  <a:ext uri="{FF2B5EF4-FFF2-40B4-BE49-F238E27FC236}">
                    <a16:creationId xmlns:a16="http://schemas.microsoft.com/office/drawing/2014/main" id="{D0D81FBB-7F52-34C1-45CE-FB7A5A5A06C1}"/>
                  </a:ext>
                </a:extLst>
              </p:cNvPr>
              <p:cNvSpPr txBox="1">
                <a:spLocks noRot="1" noChangeAspect="1" noMove="1" noResize="1" noEditPoints="1" noAdjustHandles="1" noChangeArrowheads="1" noChangeShapeType="1" noTextEdit="1"/>
              </p:cNvSpPr>
              <p:nvPr/>
            </p:nvSpPr>
            <p:spPr>
              <a:xfrm>
                <a:off x="5655013" y="2540239"/>
                <a:ext cx="2365519" cy="369332"/>
              </a:xfrm>
              <a:prstGeom prst="rect">
                <a:avLst/>
              </a:prstGeom>
              <a:blipFill>
                <a:blip r:embed="rId10"/>
                <a:stretch>
                  <a:fillRect l="-2139" t="-10345" r="-1604" b="-27586"/>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4D2B7B7-3A25-0476-592A-170315F0C139}"/>
                  </a:ext>
                </a:extLst>
              </p:cNvPr>
              <p:cNvSpPr txBox="1"/>
              <p:nvPr/>
            </p:nvSpPr>
            <p:spPr>
              <a:xfrm>
                <a:off x="5850359" y="5212084"/>
                <a:ext cx="3736792" cy="646331"/>
              </a:xfrm>
              <a:prstGeom prst="rect">
                <a:avLst/>
              </a:prstGeom>
              <a:noFill/>
            </p:spPr>
            <p:txBody>
              <a:bodyPr wrap="none" rtlCol="0">
                <a:spAutoFit/>
              </a:bodyPr>
              <a:lstStyle/>
              <a:p>
                <a:r>
                  <a:rPr lang="en-GB" dirty="0"/>
                  <a:t>Binary cross-entropy loss</a:t>
                </a:r>
              </a:p>
              <a:p>
                <a:r>
                  <a:rPr lang="en-GB" dirty="0"/>
                  <a:t>(equivalent to </a:t>
                </a:r>
                <a14:m>
                  <m:oMath xmlns:m="http://schemas.openxmlformats.org/officeDocument/2006/math">
                    <m:r>
                      <a:rPr lang="en-GB" b="0" i="1" smtClean="0">
                        <a:latin typeface="Cambria Math" panose="02040503050406030204" pitchFamily="18" charset="0"/>
                      </a:rPr>
                      <m:t>−</m:t>
                    </m:r>
                    <m:r>
                      <m:rPr>
                        <m:sty m:val="p"/>
                      </m:rPr>
                      <a:rPr lang="en-GB" b="0" i="0" smtClean="0">
                        <a:latin typeface="Cambria Math" panose="02040503050406030204" pitchFamily="18" charset="0"/>
                      </a:rPr>
                      <m:t>log</m:t>
                    </m:r>
                    <m:r>
                      <a:rPr lang="en-GB" b="0" i="1" smtClean="0">
                        <a:latin typeface="Cambria Math" panose="02040503050406030204" pitchFamily="18" charset="0"/>
                      </a:rPr>
                      <m:t>⁡(</m:t>
                    </m:r>
                    <m:r>
                      <a:rPr lang="en-GB" b="0" i="1" smtClean="0">
                        <a:latin typeface="Cambria Math" panose="02040503050406030204" pitchFamily="18" charset="0"/>
                      </a:rPr>
                      <m:t>𝑝</m:t>
                    </m:r>
                    <m:d>
                      <m:dPr>
                        <m:ctrlPr>
                          <a:rPr lang="en-GB" b="0" i="1" smtClean="0">
                            <a:latin typeface="Cambria Math" panose="02040503050406030204" pitchFamily="18" charset="0"/>
                          </a:rPr>
                        </m:ctrlPr>
                      </m:dPr>
                      <m:e>
                        <m:r>
                          <a:rPr lang="en-GB" b="0" i="1" smtClean="0">
                            <a:latin typeface="Cambria Math" panose="02040503050406030204" pitchFamily="18" charset="0"/>
                          </a:rPr>
                          <m:t>𝑑𝑎𝑡𝑎</m:t>
                        </m:r>
                      </m:e>
                      <m:e>
                        <m:r>
                          <a:rPr lang="en-GB" b="0" i="1" smtClean="0">
                            <a:latin typeface="Cambria Math" panose="02040503050406030204" pitchFamily="18" charset="0"/>
                          </a:rPr>
                          <m:t>𝑚𝑜𝑑𝑒𝑙</m:t>
                        </m:r>
                      </m:e>
                    </m:d>
                    <m:r>
                      <a:rPr lang="en-GB" b="0" i="1" smtClean="0">
                        <a:latin typeface="Cambria Math" panose="02040503050406030204" pitchFamily="18" charset="0"/>
                      </a:rPr>
                      <m:t>)</m:t>
                    </m:r>
                  </m:oMath>
                </a14:m>
                <a:endParaRPr lang="en-GB" dirty="0"/>
              </a:p>
            </p:txBody>
          </p:sp>
        </mc:Choice>
        <mc:Fallback xmlns="">
          <p:sp>
            <p:nvSpPr>
              <p:cNvPr id="7" name="TextBox 6">
                <a:extLst>
                  <a:ext uri="{FF2B5EF4-FFF2-40B4-BE49-F238E27FC236}">
                    <a16:creationId xmlns:a16="http://schemas.microsoft.com/office/drawing/2014/main" id="{04D2B7B7-3A25-0476-592A-170315F0C139}"/>
                  </a:ext>
                </a:extLst>
              </p:cNvPr>
              <p:cNvSpPr txBox="1">
                <a:spLocks noRot="1" noChangeAspect="1" noMove="1" noResize="1" noEditPoints="1" noAdjustHandles="1" noChangeArrowheads="1" noChangeShapeType="1" noTextEdit="1"/>
              </p:cNvSpPr>
              <p:nvPr/>
            </p:nvSpPr>
            <p:spPr>
              <a:xfrm>
                <a:off x="5850359" y="5212084"/>
                <a:ext cx="3736792" cy="646331"/>
              </a:xfrm>
              <a:prstGeom prst="rect">
                <a:avLst/>
              </a:prstGeom>
              <a:blipFill>
                <a:blip r:embed="rId11"/>
                <a:stretch>
                  <a:fillRect l="-1351" t="-3846" b="-15385"/>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18B266CE-27F7-11D4-BEB0-9450A0BCD06A}"/>
                  </a:ext>
                </a:extLst>
              </p:cNvPr>
              <p:cNvSpPr txBox="1"/>
              <p:nvPr/>
            </p:nvSpPr>
            <p:spPr>
              <a:xfrm>
                <a:off x="1386481" y="4113764"/>
                <a:ext cx="1807290"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GB" sz="2400" b="0" i="1" smtClean="0">
                              <a:latin typeface="Cambria Math" panose="02040503050406030204" pitchFamily="18" charset="0"/>
                            </a:rPr>
                          </m:ctrlPr>
                        </m:sSupPr>
                        <m:e>
                          <m:r>
                            <a:rPr lang="en-GB" sz="2400" b="0" i="1" smtClean="0">
                              <a:latin typeface="Cambria Math" panose="02040503050406030204" pitchFamily="18" charset="0"/>
                            </a:rPr>
                            <m:t>𝑥</m:t>
                          </m:r>
                        </m:e>
                        <m:sup>
                          <m:r>
                            <a:rPr lang="en-GB" sz="2400" b="0" i="1" smtClean="0">
                              <a:latin typeface="Cambria Math" panose="02040503050406030204" pitchFamily="18" charset="0"/>
                            </a:rPr>
                            <m:t>′</m:t>
                          </m:r>
                        </m:sup>
                      </m:sSup>
                      <m:r>
                        <a:rPr lang="en-GB" sz="2400" b="0" i="1" smtClean="0">
                          <a:latin typeface="Cambria Math" panose="02040503050406030204" pitchFamily="18" charset="0"/>
                        </a:rPr>
                        <m:t>=</m:t>
                      </m:r>
                      <m:r>
                        <a:rPr lang="en-GB" sz="2400" b="1" i="1" smtClean="0">
                          <a:solidFill>
                            <a:srgbClr val="FF0000"/>
                          </a:solidFill>
                          <a:latin typeface="Cambria Math" panose="02040503050406030204" pitchFamily="18" charset="0"/>
                        </a:rPr>
                        <m:t>𝒔</m:t>
                      </m:r>
                      <m:r>
                        <a:rPr lang="en-GB" sz="2400" b="0" i="1" smtClean="0">
                          <a:latin typeface="Cambria Math" panose="02040503050406030204" pitchFamily="18" charset="0"/>
                        </a:rPr>
                        <m:t>𝑥</m:t>
                      </m:r>
                      <m:r>
                        <a:rPr lang="en-GB" sz="2400" b="0" i="1" smtClean="0">
                          <a:latin typeface="Cambria Math" panose="02040503050406030204" pitchFamily="18" charset="0"/>
                        </a:rPr>
                        <m:t>+</m:t>
                      </m:r>
                      <m:r>
                        <a:rPr lang="en-GB" sz="2400" b="1" i="1" smtClean="0">
                          <a:solidFill>
                            <a:srgbClr val="FF0000"/>
                          </a:solidFill>
                          <a:latin typeface="Cambria Math" panose="02040503050406030204" pitchFamily="18" charset="0"/>
                        </a:rPr>
                        <m:t>𝒃</m:t>
                      </m:r>
                    </m:oMath>
                  </m:oMathPara>
                </a14:m>
                <a:endParaRPr lang="en-GB" sz="2400" b="1" dirty="0"/>
              </a:p>
            </p:txBody>
          </p:sp>
        </mc:Choice>
        <mc:Fallback xmlns="">
          <p:sp>
            <p:nvSpPr>
              <p:cNvPr id="12" name="TextBox 11">
                <a:extLst>
                  <a:ext uri="{FF2B5EF4-FFF2-40B4-BE49-F238E27FC236}">
                    <a16:creationId xmlns:a16="http://schemas.microsoft.com/office/drawing/2014/main" id="{18B266CE-27F7-11D4-BEB0-9450A0BCD06A}"/>
                  </a:ext>
                </a:extLst>
              </p:cNvPr>
              <p:cNvSpPr txBox="1">
                <a:spLocks noRot="1" noChangeAspect="1" noMove="1" noResize="1" noEditPoints="1" noAdjustHandles="1" noChangeArrowheads="1" noChangeShapeType="1" noTextEdit="1"/>
              </p:cNvSpPr>
              <p:nvPr/>
            </p:nvSpPr>
            <p:spPr>
              <a:xfrm>
                <a:off x="1386481" y="4113764"/>
                <a:ext cx="1807290" cy="461665"/>
              </a:xfrm>
              <a:prstGeom prst="rect">
                <a:avLst/>
              </a:prstGeom>
              <a:blipFill>
                <a:blip r:embed="rId12"/>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7B3B7DEB-D11F-3433-AB3C-2F19C1542763}"/>
                  </a:ext>
                </a:extLst>
              </p:cNvPr>
              <p:cNvSpPr txBox="1"/>
              <p:nvPr/>
            </p:nvSpPr>
            <p:spPr>
              <a:xfrm>
                <a:off x="1370062" y="1626832"/>
                <a:ext cx="1779333" cy="81881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GB" sz="2400" b="0" i="1" smtClean="0">
                              <a:latin typeface="Cambria Math" panose="02040503050406030204" pitchFamily="18" charset="0"/>
                            </a:rPr>
                          </m:ctrlPr>
                        </m:accPr>
                        <m:e>
                          <m:r>
                            <a:rPr lang="en-GB" sz="2400" b="0" i="1" smtClean="0">
                              <a:latin typeface="Cambria Math" panose="02040503050406030204" pitchFamily="18" charset="0"/>
                            </a:rPr>
                            <m:t>𝑦</m:t>
                          </m:r>
                        </m:e>
                      </m:acc>
                      <m:r>
                        <a:rPr lang="en-GB" sz="2400" b="0" i="1" smtClean="0">
                          <a:latin typeface="Cambria Math" panose="02040503050406030204" pitchFamily="18" charset="0"/>
                        </a:rPr>
                        <m:t>=</m:t>
                      </m:r>
                      <m:f>
                        <m:fPr>
                          <m:ctrlPr>
                            <a:rPr lang="en-GB" sz="2400" b="0" i="1" smtClean="0">
                              <a:latin typeface="Cambria Math" panose="02040503050406030204" pitchFamily="18" charset="0"/>
                            </a:rPr>
                          </m:ctrlPr>
                        </m:fPr>
                        <m:num>
                          <m:r>
                            <a:rPr lang="en-GB" sz="2400" b="0" i="1" smtClean="0">
                              <a:latin typeface="Cambria Math" panose="02040503050406030204" pitchFamily="18" charset="0"/>
                            </a:rPr>
                            <m:t>1</m:t>
                          </m:r>
                        </m:num>
                        <m:den>
                          <m:r>
                            <a:rPr lang="en-GB" sz="2400" b="0" i="1" smtClean="0">
                              <a:latin typeface="Cambria Math" panose="02040503050406030204" pitchFamily="18" charset="0"/>
                            </a:rPr>
                            <m:t>1+</m:t>
                          </m:r>
                          <m:sSup>
                            <m:sSupPr>
                              <m:ctrlPr>
                                <a:rPr lang="en-GB" sz="2400" b="0" i="1" smtClean="0">
                                  <a:latin typeface="Cambria Math" panose="02040503050406030204" pitchFamily="18" charset="0"/>
                                </a:rPr>
                              </m:ctrlPr>
                            </m:sSupPr>
                            <m:e>
                              <m:r>
                                <a:rPr lang="en-GB" sz="2400" b="0" i="1" smtClean="0">
                                  <a:latin typeface="Cambria Math" panose="02040503050406030204" pitchFamily="18" charset="0"/>
                                </a:rPr>
                                <m:t>𝑒</m:t>
                              </m:r>
                            </m:e>
                            <m:sup>
                              <m:sSup>
                                <m:sSupPr>
                                  <m:ctrlPr>
                                    <a:rPr lang="en-GB" sz="2400" b="0" i="1" smtClean="0">
                                      <a:latin typeface="Cambria Math" panose="02040503050406030204" pitchFamily="18" charset="0"/>
                                    </a:rPr>
                                  </m:ctrlPr>
                                </m:sSupPr>
                                <m:e>
                                  <m:r>
                                    <a:rPr lang="en-GB" sz="2400" b="0" i="1" smtClean="0">
                                      <a:latin typeface="Cambria Math" panose="02040503050406030204" pitchFamily="18" charset="0"/>
                                    </a:rPr>
                                    <m:t>𝑥</m:t>
                                  </m:r>
                                </m:e>
                                <m:sup>
                                  <m:r>
                                    <a:rPr lang="en-GB" sz="2400" b="0" i="1" smtClean="0">
                                      <a:latin typeface="Cambria Math" panose="02040503050406030204" pitchFamily="18" charset="0"/>
                                    </a:rPr>
                                    <m:t>′</m:t>
                                  </m:r>
                                </m:sup>
                              </m:sSup>
                            </m:sup>
                          </m:sSup>
                        </m:den>
                      </m:f>
                    </m:oMath>
                  </m:oMathPara>
                </a14:m>
                <a:endParaRPr lang="en-GB" sz="2400" dirty="0"/>
              </a:p>
            </p:txBody>
          </p:sp>
        </mc:Choice>
        <mc:Fallback xmlns="">
          <p:sp>
            <p:nvSpPr>
              <p:cNvPr id="13" name="TextBox 12">
                <a:extLst>
                  <a:ext uri="{FF2B5EF4-FFF2-40B4-BE49-F238E27FC236}">
                    <a16:creationId xmlns:a16="http://schemas.microsoft.com/office/drawing/2014/main" id="{7B3B7DEB-D11F-3433-AB3C-2F19C1542763}"/>
                  </a:ext>
                </a:extLst>
              </p:cNvPr>
              <p:cNvSpPr txBox="1">
                <a:spLocks noRot="1" noChangeAspect="1" noMove="1" noResize="1" noEditPoints="1" noAdjustHandles="1" noChangeArrowheads="1" noChangeShapeType="1" noTextEdit="1"/>
              </p:cNvSpPr>
              <p:nvPr/>
            </p:nvSpPr>
            <p:spPr>
              <a:xfrm>
                <a:off x="1370062" y="1626832"/>
                <a:ext cx="1779333" cy="818814"/>
              </a:xfrm>
              <a:prstGeom prst="rect">
                <a:avLst/>
              </a:prstGeom>
              <a:blipFill>
                <a:blip r:embed="rId13"/>
                <a:stretch>
                  <a:fillRect b="-7692"/>
                </a:stretch>
              </a:blipFill>
            </p:spPr>
            <p:txBody>
              <a:bodyPr/>
              <a:lstStyle/>
              <a:p>
                <a:r>
                  <a:rPr lang="en-GB">
                    <a:noFill/>
                  </a:rPr>
                  <a:t> </a:t>
                </a:r>
              </a:p>
            </p:txBody>
          </p:sp>
        </mc:Fallback>
      </mc:AlternateContent>
    </p:spTree>
    <p:extLst>
      <p:ext uri="{BB962C8B-B14F-4D97-AF65-F5344CB8AC3E}">
        <p14:creationId xmlns:p14="http://schemas.microsoft.com/office/powerpoint/2010/main" val="25510103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a:extLst>
              <a:ext uri="{FF2B5EF4-FFF2-40B4-BE49-F238E27FC236}">
                <a16:creationId xmlns:a16="http://schemas.microsoft.com/office/drawing/2014/main" id="{149CE4CD-2F54-D542-99EC-0F57AFA832F8}"/>
              </a:ext>
            </a:extLst>
          </p:cNvPr>
          <p:cNvSpPr>
            <a:spLocks noChangeArrowheads="1"/>
          </p:cNvSpPr>
          <p:nvPr/>
        </p:nvSpPr>
        <p:spPr bwMode="auto">
          <a:xfrm>
            <a:off x="0" y="1"/>
            <a:ext cx="12192000" cy="1012826"/>
          </a:xfrm>
          <a:prstGeom prst="rect">
            <a:avLst/>
          </a:prstGeom>
          <a:gradFill rotWithShape="1">
            <a:gsLst>
              <a:gs pos="0">
                <a:srgbClr val="C0C0C0"/>
              </a:gs>
              <a:gs pos="100000">
                <a:schemeClr val="bg1"/>
              </a:gs>
            </a:gsLst>
            <a:lin ang="0" scaled="1"/>
          </a:gradFill>
          <a:ln w="9525">
            <a:noFill/>
            <a:miter lim="800000"/>
            <a:headEnd/>
            <a:tailEnd/>
          </a:ln>
        </p:spPr>
        <p:txBody>
          <a:bodyPr wrap="none" anchor="ctr">
            <a:prstTxWarp prst="textNoShape">
              <a:avLst/>
            </a:prstTxWarp>
          </a:bodyPr>
          <a:lstStyle/>
          <a:p>
            <a:pPr algn="ctr"/>
            <a:endParaRPr lang="en-US" sz="3600">
              <a:latin typeface="Calibri" charset="0"/>
            </a:endParaRPr>
          </a:p>
        </p:txBody>
      </p:sp>
      <p:pic>
        <p:nvPicPr>
          <p:cNvPr id="9" name="Picture 8">
            <a:extLst>
              <a:ext uri="{FF2B5EF4-FFF2-40B4-BE49-F238E27FC236}">
                <a16:creationId xmlns:a16="http://schemas.microsoft.com/office/drawing/2014/main" id="{30B5E82E-3204-6740-83B8-B9E6B6343382}"/>
              </a:ext>
            </a:extLst>
          </p:cNvPr>
          <p:cNvPicPr>
            <a:picLocks noChangeAspect="1"/>
          </p:cNvPicPr>
          <p:nvPr/>
        </p:nvPicPr>
        <p:blipFill>
          <a:blip r:embed="rId3"/>
          <a:stretch>
            <a:fillRect/>
          </a:stretch>
        </p:blipFill>
        <p:spPr>
          <a:xfrm>
            <a:off x="11154870" y="-39544"/>
            <a:ext cx="1052370" cy="1052370"/>
          </a:xfrm>
          <a:prstGeom prst="rect">
            <a:avLst/>
          </a:prstGeom>
        </p:spPr>
      </p:pic>
      <p:sp>
        <p:nvSpPr>
          <p:cNvPr id="10" name="Rectangle 3">
            <a:extLst>
              <a:ext uri="{FF2B5EF4-FFF2-40B4-BE49-F238E27FC236}">
                <a16:creationId xmlns:a16="http://schemas.microsoft.com/office/drawing/2014/main" id="{C7F153C0-4573-664E-B94A-19965C34BA33}"/>
              </a:ext>
            </a:extLst>
          </p:cNvPr>
          <p:cNvSpPr>
            <a:spLocks noChangeArrowheads="1"/>
          </p:cNvSpPr>
          <p:nvPr/>
        </p:nvSpPr>
        <p:spPr bwMode="auto">
          <a:xfrm>
            <a:off x="0" y="0"/>
            <a:ext cx="7885113" cy="646113"/>
          </a:xfrm>
          <a:prstGeom prst="rect">
            <a:avLst/>
          </a:prstGeom>
          <a:noFill/>
          <a:ln w="9525">
            <a:noFill/>
            <a:miter lim="800000"/>
            <a:headEnd/>
            <a:tailEnd/>
          </a:ln>
        </p:spPr>
        <p:txBody>
          <a:bodyPr>
            <a:prstTxWarp prst="textNoShape">
              <a:avLst/>
            </a:prstTxWarp>
            <a:spAutoFit/>
          </a:bodyPr>
          <a:lstStyle/>
          <a:p>
            <a:r>
              <a:rPr lang="en-GB" sz="3600" dirty="0">
                <a:latin typeface="+mj-lt"/>
              </a:rPr>
              <a:t>Model fitting: the basics</a:t>
            </a:r>
          </a:p>
        </p:txBody>
      </p:sp>
      <p:sp>
        <p:nvSpPr>
          <p:cNvPr id="11" name="Rounded Rectangle 10">
            <a:extLst>
              <a:ext uri="{FF2B5EF4-FFF2-40B4-BE49-F238E27FC236}">
                <a16:creationId xmlns:a16="http://schemas.microsoft.com/office/drawing/2014/main" id="{AB2C7AAD-8E4A-5FBC-ECC0-3C2716E582E6}"/>
              </a:ext>
            </a:extLst>
          </p:cNvPr>
          <p:cNvSpPr/>
          <p:nvPr/>
        </p:nvSpPr>
        <p:spPr>
          <a:xfrm>
            <a:off x="949932" y="5266094"/>
            <a:ext cx="2680666" cy="470956"/>
          </a:xfrm>
          <a:prstGeom prst="round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ounded Rectangle 13">
            <a:extLst>
              <a:ext uri="{FF2B5EF4-FFF2-40B4-BE49-F238E27FC236}">
                <a16:creationId xmlns:a16="http://schemas.microsoft.com/office/drawing/2014/main" id="{7FD65434-0547-822D-7F1A-ED0E09E01AF3}"/>
              </a:ext>
            </a:extLst>
          </p:cNvPr>
          <p:cNvSpPr/>
          <p:nvPr/>
        </p:nvSpPr>
        <p:spPr>
          <a:xfrm>
            <a:off x="1370062" y="3859248"/>
            <a:ext cx="1852763" cy="977583"/>
          </a:xfrm>
          <a:prstGeom prst="round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ounded Rectangle 14">
            <a:extLst>
              <a:ext uri="{FF2B5EF4-FFF2-40B4-BE49-F238E27FC236}">
                <a16:creationId xmlns:a16="http://schemas.microsoft.com/office/drawing/2014/main" id="{E62784E4-FA24-B1BA-6F80-01D5A0AEE2ED}"/>
              </a:ext>
            </a:extLst>
          </p:cNvPr>
          <p:cNvSpPr/>
          <p:nvPr/>
        </p:nvSpPr>
        <p:spPr>
          <a:xfrm>
            <a:off x="1002493" y="1666177"/>
            <a:ext cx="2680666" cy="792396"/>
          </a:xfrm>
          <a:prstGeom prst="round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1C364925-8310-EE93-E61A-BD80B0731476}"/>
                  </a:ext>
                </a:extLst>
              </p:cNvPr>
              <p:cNvSpPr txBox="1"/>
              <p:nvPr/>
            </p:nvSpPr>
            <p:spPr>
              <a:xfrm>
                <a:off x="1492743" y="5245136"/>
                <a:ext cx="177728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2400" b="0" i="1" dirty="0" smtClean="0">
                          <a:latin typeface="Cambria Math" panose="02040503050406030204" pitchFamily="18" charset="0"/>
                        </a:rPr>
                        <m:t>𝑠𝑖𝑔𝑛𝑎𝑙</m:t>
                      </m:r>
                      <m:r>
                        <a:rPr lang="en-GB" sz="2400" b="0" i="1" dirty="0" smtClean="0">
                          <a:latin typeface="Cambria Math" panose="02040503050406030204" pitchFamily="18" charset="0"/>
                        </a:rPr>
                        <m:t>= </m:t>
                      </m:r>
                      <m:r>
                        <a:rPr lang="en-GB" sz="2400" i="1" dirty="0" smtClean="0">
                          <a:latin typeface="Cambria Math" panose="02040503050406030204" pitchFamily="18" charset="0"/>
                        </a:rPr>
                        <m:t>𝑥</m:t>
                      </m:r>
                    </m:oMath>
                  </m:oMathPara>
                </a14:m>
                <a:endParaRPr lang="en-GB" sz="2400" dirty="0"/>
              </a:p>
            </p:txBody>
          </p:sp>
        </mc:Choice>
        <mc:Fallback xmlns="">
          <p:sp>
            <p:nvSpPr>
              <p:cNvPr id="24" name="TextBox 23">
                <a:extLst>
                  <a:ext uri="{FF2B5EF4-FFF2-40B4-BE49-F238E27FC236}">
                    <a16:creationId xmlns:a16="http://schemas.microsoft.com/office/drawing/2014/main" id="{1C364925-8310-EE93-E61A-BD80B0731476}"/>
                  </a:ext>
                </a:extLst>
              </p:cNvPr>
              <p:cNvSpPr txBox="1">
                <a:spLocks noRot="1" noChangeAspect="1" noMove="1" noResize="1" noEditPoints="1" noAdjustHandles="1" noChangeArrowheads="1" noChangeShapeType="1" noTextEdit="1"/>
              </p:cNvSpPr>
              <p:nvPr/>
            </p:nvSpPr>
            <p:spPr>
              <a:xfrm>
                <a:off x="1492743" y="5245136"/>
                <a:ext cx="1777281" cy="461665"/>
              </a:xfrm>
              <a:prstGeom prst="rect">
                <a:avLst/>
              </a:prstGeom>
              <a:blipFill>
                <a:blip r:embed="rId4"/>
                <a:stretch>
                  <a:fillRect l="-709" b="-18421"/>
                </a:stretch>
              </a:blipFill>
            </p:spPr>
            <p:txBody>
              <a:bodyPr/>
              <a:lstStyle/>
              <a:p>
                <a:r>
                  <a:rPr lang="en-GB">
                    <a:noFill/>
                  </a:rPr>
                  <a:t> </a:t>
                </a:r>
              </a:p>
            </p:txBody>
          </p:sp>
        </mc:Fallback>
      </mc:AlternateContent>
      <p:sp>
        <p:nvSpPr>
          <p:cNvPr id="27" name="Rounded Rectangle 26">
            <a:extLst>
              <a:ext uri="{FF2B5EF4-FFF2-40B4-BE49-F238E27FC236}">
                <a16:creationId xmlns:a16="http://schemas.microsoft.com/office/drawing/2014/main" id="{BF314913-E061-EA8D-3AB0-39FC71C3BD15}"/>
              </a:ext>
            </a:extLst>
          </p:cNvPr>
          <p:cNvSpPr/>
          <p:nvPr/>
        </p:nvSpPr>
        <p:spPr>
          <a:xfrm>
            <a:off x="1002493" y="2979987"/>
            <a:ext cx="2680666" cy="470956"/>
          </a:xfrm>
          <a:prstGeom prst="round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3DA3805D-0C54-43FD-0161-8D8DF78A88CD}"/>
                  </a:ext>
                </a:extLst>
              </p:cNvPr>
              <p:cNvSpPr txBox="1"/>
              <p:nvPr/>
            </p:nvSpPr>
            <p:spPr>
              <a:xfrm>
                <a:off x="2083245" y="2953224"/>
                <a:ext cx="497252"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2400" b="0" i="1" dirty="0" smtClean="0">
                          <a:latin typeface="Cambria Math" panose="02040503050406030204" pitchFamily="18" charset="0"/>
                        </a:rPr>
                        <m:t>𝑥</m:t>
                      </m:r>
                      <m:r>
                        <a:rPr lang="en-GB" sz="2400" b="0" i="1" dirty="0" smtClean="0">
                          <a:latin typeface="Cambria Math" panose="02040503050406030204" pitchFamily="18" charset="0"/>
                        </a:rPr>
                        <m:t>′</m:t>
                      </m:r>
                    </m:oMath>
                  </m:oMathPara>
                </a14:m>
                <a:endParaRPr lang="en-GB" sz="2400" dirty="0"/>
              </a:p>
            </p:txBody>
          </p:sp>
        </mc:Choice>
        <mc:Fallback xmlns="">
          <p:sp>
            <p:nvSpPr>
              <p:cNvPr id="28" name="TextBox 27">
                <a:extLst>
                  <a:ext uri="{FF2B5EF4-FFF2-40B4-BE49-F238E27FC236}">
                    <a16:creationId xmlns:a16="http://schemas.microsoft.com/office/drawing/2014/main" id="{3DA3805D-0C54-43FD-0161-8D8DF78A88CD}"/>
                  </a:ext>
                </a:extLst>
              </p:cNvPr>
              <p:cNvSpPr txBox="1">
                <a:spLocks noRot="1" noChangeAspect="1" noMove="1" noResize="1" noEditPoints="1" noAdjustHandles="1" noChangeArrowheads="1" noChangeShapeType="1" noTextEdit="1"/>
              </p:cNvSpPr>
              <p:nvPr/>
            </p:nvSpPr>
            <p:spPr>
              <a:xfrm>
                <a:off x="2083245" y="2953224"/>
                <a:ext cx="497252" cy="461665"/>
              </a:xfrm>
              <a:prstGeom prst="rect">
                <a:avLst/>
              </a:prstGeom>
              <a:blipFill>
                <a:blip r:embed="rId5"/>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18B266CE-27F7-11D4-BEB0-9450A0BCD06A}"/>
                  </a:ext>
                </a:extLst>
              </p:cNvPr>
              <p:cNvSpPr txBox="1"/>
              <p:nvPr/>
            </p:nvSpPr>
            <p:spPr>
              <a:xfrm>
                <a:off x="1386481" y="4113764"/>
                <a:ext cx="1807290"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GB" sz="2400" b="0" i="1" smtClean="0">
                              <a:latin typeface="Cambria Math" panose="02040503050406030204" pitchFamily="18" charset="0"/>
                            </a:rPr>
                          </m:ctrlPr>
                        </m:sSupPr>
                        <m:e>
                          <m:r>
                            <a:rPr lang="en-GB" sz="2400" b="0" i="1" smtClean="0">
                              <a:latin typeface="Cambria Math" panose="02040503050406030204" pitchFamily="18" charset="0"/>
                            </a:rPr>
                            <m:t>𝑥</m:t>
                          </m:r>
                        </m:e>
                        <m:sup>
                          <m:r>
                            <a:rPr lang="en-GB" sz="2400" b="0" i="1" smtClean="0">
                              <a:latin typeface="Cambria Math" panose="02040503050406030204" pitchFamily="18" charset="0"/>
                            </a:rPr>
                            <m:t>′</m:t>
                          </m:r>
                        </m:sup>
                      </m:sSup>
                      <m:r>
                        <a:rPr lang="en-GB" sz="2400" b="0" i="1" smtClean="0">
                          <a:latin typeface="Cambria Math" panose="02040503050406030204" pitchFamily="18" charset="0"/>
                        </a:rPr>
                        <m:t>=</m:t>
                      </m:r>
                      <m:r>
                        <a:rPr lang="en-GB" sz="2400" b="1" i="1" smtClean="0">
                          <a:solidFill>
                            <a:srgbClr val="FF0000"/>
                          </a:solidFill>
                          <a:latin typeface="Cambria Math" panose="02040503050406030204" pitchFamily="18" charset="0"/>
                        </a:rPr>
                        <m:t>𝒔</m:t>
                      </m:r>
                      <m:r>
                        <a:rPr lang="en-GB" sz="2400" b="0" i="1" smtClean="0">
                          <a:latin typeface="Cambria Math" panose="02040503050406030204" pitchFamily="18" charset="0"/>
                        </a:rPr>
                        <m:t>𝑥</m:t>
                      </m:r>
                      <m:r>
                        <a:rPr lang="en-GB" sz="2400" b="0" i="1" smtClean="0">
                          <a:latin typeface="Cambria Math" panose="02040503050406030204" pitchFamily="18" charset="0"/>
                        </a:rPr>
                        <m:t>+</m:t>
                      </m:r>
                      <m:r>
                        <a:rPr lang="en-GB" sz="2400" b="1" i="1" smtClean="0">
                          <a:solidFill>
                            <a:srgbClr val="FF0000"/>
                          </a:solidFill>
                          <a:latin typeface="Cambria Math" panose="02040503050406030204" pitchFamily="18" charset="0"/>
                        </a:rPr>
                        <m:t>𝒃</m:t>
                      </m:r>
                    </m:oMath>
                  </m:oMathPara>
                </a14:m>
                <a:endParaRPr lang="en-GB" sz="2400" b="1" dirty="0"/>
              </a:p>
            </p:txBody>
          </p:sp>
        </mc:Choice>
        <mc:Fallback xmlns="">
          <p:sp>
            <p:nvSpPr>
              <p:cNvPr id="12" name="TextBox 11">
                <a:extLst>
                  <a:ext uri="{FF2B5EF4-FFF2-40B4-BE49-F238E27FC236}">
                    <a16:creationId xmlns:a16="http://schemas.microsoft.com/office/drawing/2014/main" id="{18B266CE-27F7-11D4-BEB0-9450A0BCD06A}"/>
                  </a:ext>
                </a:extLst>
              </p:cNvPr>
              <p:cNvSpPr txBox="1">
                <a:spLocks noRot="1" noChangeAspect="1" noMove="1" noResize="1" noEditPoints="1" noAdjustHandles="1" noChangeArrowheads="1" noChangeShapeType="1" noTextEdit="1"/>
              </p:cNvSpPr>
              <p:nvPr/>
            </p:nvSpPr>
            <p:spPr>
              <a:xfrm>
                <a:off x="1386481" y="4113764"/>
                <a:ext cx="1807290" cy="461665"/>
              </a:xfrm>
              <a:prstGeom prst="rect">
                <a:avLst/>
              </a:prstGeom>
              <a:blipFill>
                <a:blip r:embed="rId12"/>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7B3B7DEB-D11F-3433-AB3C-2F19C1542763}"/>
                  </a:ext>
                </a:extLst>
              </p:cNvPr>
              <p:cNvSpPr txBox="1"/>
              <p:nvPr/>
            </p:nvSpPr>
            <p:spPr>
              <a:xfrm>
                <a:off x="1370062" y="1626832"/>
                <a:ext cx="1779333" cy="81881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GB" sz="2400" b="0" i="1" smtClean="0">
                              <a:latin typeface="Cambria Math" panose="02040503050406030204" pitchFamily="18" charset="0"/>
                            </a:rPr>
                          </m:ctrlPr>
                        </m:accPr>
                        <m:e>
                          <m:r>
                            <a:rPr lang="en-GB" sz="2400" b="0" i="1" smtClean="0">
                              <a:latin typeface="Cambria Math" panose="02040503050406030204" pitchFamily="18" charset="0"/>
                            </a:rPr>
                            <m:t>𝑦</m:t>
                          </m:r>
                        </m:e>
                      </m:acc>
                      <m:r>
                        <a:rPr lang="en-GB" sz="2400" b="0" i="1" smtClean="0">
                          <a:latin typeface="Cambria Math" panose="02040503050406030204" pitchFamily="18" charset="0"/>
                        </a:rPr>
                        <m:t>=</m:t>
                      </m:r>
                      <m:f>
                        <m:fPr>
                          <m:ctrlPr>
                            <a:rPr lang="en-GB" sz="2400" b="0" i="1" smtClean="0">
                              <a:latin typeface="Cambria Math" panose="02040503050406030204" pitchFamily="18" charset="0"/>
                            </a:rPr>
                          </m:ctrlPr>
                        </m:fPr>
                        <m:num>
                          <m:r>
                            <a:rPr lang="en-GB" sz="2400" b="0" i="1" smtClean="0">
                              <a:latin typeface="Cambria Math" panose="02040503050406030204" pitchFamily="18" charset="0"/>
                            </a:rPr>
                            <m:t>1</m:t>
                          </m:r>
                        </m:num>
                        <m:den>
                          <m:r>
                            <a:rPr lang="en-GB" sz="2400" b="0" i="1" smtClean="0">
                              <a:latin typeface="Cambria Math" panose="02040503050406030204" pitchFamily="18" charset="0"/>
                            </a:rPr>
                            <m:t>1+</m:t>
                          </m:r>
                          <m:sSup>
                            <m:sSupPr>
                              <m:ctrlPr>
                                <a:rPr lang="en-GB" sz="2400" b="0" i="1" smtClean="0">
                                  <a:latin typeface="Cambria Math" panose="02040503050406030204" pitchFamily="18" charset="0"/>
                                </a:rPr>
                              </m:ctrlPr>
                            </m:sSupPr>
                            <m:e>
                              <m:r>
                                <a:rPr lang="en-GB" sz="2400" b="0" i="1" smtClean="0">
                                  <a:latin typeface="Cambria Math" panose="02040503050406030204" pitchFamily="18" charset="0"/>
                                </a:rPr>
                                <m:t>𝑒</m:t>
                              </m:r>
                            </m:e>
                            <m:sup>
                              <m:sSup>
                                <m:sSupPr>
                                  <m:ctrlPr>
                                    <a:rPr lang="en-GB" sz="2400" b="0" i="1" smtClean="0">
                                      <a:latin typeface="Cambria Math" panose="02040503050406030204" pitchFamily="18" charset="0"/>
                                    </a:rPr>
                                  </m:ctrlPr>
                                </m:sSupPr>
                                <m:e>
                                  <m:r>
                                    <a:rPr lang="en-GB" sz="2400" b="0" i="1" smtClean="0">
                                      <a:latin typeface="Cambria Math" panose="02040503050406030204" pitchFamily="18" charset="0"/>
                                    </a:rPr>
                                    <m:t>𝑥</m:t>
                                  </m:r>
                                </m:e>
                                <m:sup>
                                  <m:r>
                                    <a:rPr lang="en-GB" sz="2400" b="0" i="1" smtClean="0">
                                      <a:latin typeface="Cambria Math" panose="02040503050406030204" pitchFamily="18" charset="0"/>
                                    </a:rPr>
                                    <m:t>′</m:t>
                                  </m:r>
                                </m:sup>
                              </m:sSup>
                            </m:sup>
                          </m:sSup>
                        </m:den>
                      </m:f>
                    </m:oMath>
                  </m:oMathPara>
                </a14:m>
                <a:endParaRPr lang="en-GB" sz="2400" dirty="0"/>
              </a:p>
            </p:txBody>
          </p:sp>
        </mc:Choice>
        <mc:Fallback xmlns="">
          <p:sp>
            <p:nvSpPr>
              <p:cNvPr id="13" name="TextBox 12">
                <a:extLst>
                  <a:ext uri="{FF2B5EF4-FFF2-40B4-BE49-F238E27FC236}">
                    <a16:creationId xmlns:a16="http://schemas.microsoft.com/office/drawing/2014/main" id="{7B3B7DEB-D11F-3433-AB3C-2F19C1542763}"/>
                  </a:ext>
                </a:extLst>
              </p:cNvPr>
              <p:cNvSpPr txBox="1">
                <a:spLocks noRot="1" noChangeAspect="1" noMove="1" noResize="1" noEditPoints="1" noAdjustHandles="1" noChangeArrowheads="1" noChangeShapeType="1" noTextEdit="1"/>
              </p:cNvSpPr>
              <p:nvPr/>
            </p:nvSpPr>
            <p:spPr>
              <a:xfrm>
                <a:off x="1370062" y="1626832"/>
                <a:ext cx="1779333" cy="818814"/>
              </a:xfrm>
              <a:prstGeom prst="rect">
                <a:avLst/>
              </a:prstGeom>
              <a:blipFill>
                <a:blip r:embed="rId13"/>
                <a:stretch>
                  <a:fillRect b="-7692"/>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9F69D445-6E14-4A71-6477-4DD42EDAC4FB}"/>
                  </a:ext>
                </a:extLst>
              </p:cNvPr>
              <p:cNvSpPr txBox="1"/>
              <p:nvPr/>
            </p:nvSpPr>
            <p:spPr>
              <a:xfrm rot="1001023">
                <a:off x="6148967" y="5214358"/>
                <a:ext cx="1051763" cy="523220"/>
              </a:xfrm>
              <a:prstGeom prst="rect">
                <a:avLst/>
              </a:prstGeom>
              <a:noFill/>
            </p:spPr>
            <p:txBody>
              <a:bodyPr wrap="none" rtlCol="0">
                <a:spAutoFit/>
              </a:bodyPr>
              <a:lstStyle/>
              <a:p>
                <a:r>
                  <a:rPr lang="en-GB" sz="2800" dirty="0"/>
                  <a:t>bias </a:t>
                </a:r>
                <a14:m>
                  <m:oMath xmlns:m="http://schemas.openxmlformats.org/officeDocument/2006/math">
                    <m:r>
                      <a:rPr lang="en-GB" sz="2800" b="0" i="1" smtClean="0">
                        <a:latin typeface="Cambria Math" panose="02040503050406030204" pitchFamily="18" charset="0"/>
                      </a:rPr>
                      <m:t>𝑏</m:t>
                    </m:r>
                  </m:oMath>
                </a14:m>
                <a:endParaRPr lang="en-GB" sz="2800" dirty="0"/>
              </a:p>
            </p:txBody>
          </p:sp>
        </mc:Choice>
        <mc:Fallback xmlns="">
          <p:sp>
            <p:nvSpPr>
              <p:cNvPr id="17" name="TextBox 16">
                <a:extLst>
                  <a:ext uri="{FF2B5EF4-FFF2-40B4-BE49-F238E27FC236}">
                    <a16:creationId xmlns:a16="http://schemas.microsoft.com/office/drawing/2014/main" id="{9F69D445-6E14-4A71-6477-4DD42EDAC4FB}"/>
                  </a:ext>
                </a:extLst>
              </p:cNvPr>
              <p:cNvSpPr txBox="1">
                <a:spLocks noRot="1" noChangeAspect="1" noMove="1" noResize="1" noEditPoints="1" noAdjustHandles="1" noChangeArrowheads="1" noChangeShapeType="1" noTextEdit="1"/>
              </p:cNvSpPr>
              <p:nvPr/>
            </p:nvSpPr>
            <p:spPr>
              <a:xfrm rot="1001023">
                <a:off x="6148967" y="5214358"/>
                <a:ext cx="1051763" cy="523220"/>
              </a:xfrm>
              <a:prstGeom prst="rect">
                <a:avLst/>
              </a:prstGeom>
              <a:blipFill>
                <a:blip r:embed="rId14"/>
                <a:stretch>
                  <a:fillRect l="-14130" t="-12308" b="-13846"/>
                </a:stretch>
              </a:blipFill>
            </p:spPr>
            <p:txBody>
              <a:bodyPr/>
              <a:lstStyle/>
              <a:p>
                <a:r>
                  <a:rPr lang="en-GB">
                    <a:noFill/>
                  </a:rPr>
                  <a:t> </a:t>
                </a:r>
              </a:p>
            </p:txBody>
          </p:sp>
        </mc:Fallback>
      </mc:AlternateContent>
      <p:pic>
        <p:nvPicPr>
          <p:cNvPr id="1028" name="Picture 4" descr="Non-convex optimization. We utilize stochastic gradient descent to find...  | Download Scientific Diagram">
            <a:extLst>
              <a:ext uri="{FF2B5EF4-FFF2-40B4-BE49-F238E27FC236}">
                <a16:creationId xmlns:a16="http://schemas.microsoft.com/office/drawing/2014/main" id="{D82CC5FE-3CF8-0BCC-5A75-AA92CE3D8BA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536907" y="1313477"/>
            <a:ext cx="5285031" cy="3523354"/>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A0EBB104-9436-295A-DD0A-0EB13C1514DF}"/>
                  </a:ext>
                </a:extLst>
              </p:cNvPr>
              <p:cNvSpPr txBox="1"/>
              <p:nvPr/>
            </p:nvSpPr>
            <p:spPr>
              <a:xfrm rot="19856332">
                <a:off x="8997959" y="5214357"/>
                <a:ext cx="1217962" cy="523220"/>
              </a:xfrm>
              <a:prstGeom prst="rect">
                <a:avLst/>
              </a:prstGeom>
              <a:noFill/>
            </p:spPr>
            <p:txBody>
              <a:bodyPr wrap="none" rtlCol="0">
                <a:spAutoFit/>
              </a:bodyPr>
              <a:lstStyle/>
              <a:p>
                <a:r>
                  <a:rPr lang="en-GB" sz="2800" dirty="0"/>
                  <a:t>slope </a:t>
                </a:r>
                <a14:m>
                  <m:oMath xmlns:m="http://schemas.openxmlformats.org/officeDocument/2006/math">
                    <m:r>
                      <a:rPr lang="en-GB" sz="2800" i="1" dirty="0" smtClean="0">
                        <a:latin typeface="Cambria Math" panose="02040503050406030204" pitchFamily="18" charset="0"/>
                      </a:rPr>
                      <m:t>𝑠</m:t>
                    </m:r>
                  </m:oMath>
                </a14:m>
                <a:endParaRPr lang="en-GB" sz="2800" dirty="0"/>
              </a:p>
            </p:txBody>
          </p:sp>
        </mc:Choice>
        <mc:Fallback xmlns="">
          <p:sp>
            <p:nvSpPr>
              <p:cNvPr id="19" name="TextBox 18">
                <a:extLst>
                  <a:ext uri="{FF2B5EF4-FFF2-40B4-BE49-F238E27FC236}">
                    <a16:creationId xmlns:a16="http://schemas.microsoft.com/office/drawing/2014/main" id="{A0EBB104-9436-295A-DD0A-0EB13C1514DF}"/>
                  </a:ext>
                </a:extLst>
              </p:cNvPr>
              <p:cNvSpPr txBox="1">
                <a:spLocks noRot="1" noChangeAspect="1" noMove="1" noResize="1" noEditPoints="1" noAdjustHandles="1" noChangeArrowheads="1" noChangeShapeType="1" noTextEdit="1"/>
              </p:cNvSpPr>
              <p:nvPr/>
            </p:nvSpPr>
            <p:spPr>
              <a:xfrm rot="19856332">
                <a:off x="8997959" y="5214357"/>
                <a:ext cx="1217962" cy="523220"/>
              </a:xfrm>
              <a:prstGeom prst="rect">
                <a:avLst/>
              </a:prstGeom>
              <a:blipFill>
                <a:blip r:embed="rId16"/>
                <a:stretch>
                  <a:fillRect l="-10476" t="-2381" r="-1905" b="-19048"/>
                </a:stretch>
              </a:blipFill>
            </p:spPr>
            <p:txBody>
              <a:bodyPr/>
              <a:lstStyle/>
              <a:p>
                <a:r>
                  <a:rPr lang="en-GB">
                    <a:noFill/>
                  </a:rPr>
                  <a:t> </a:t>
                </a:r>
              </a:p>
            </p:txBody>
          </p:sp>
        </mc:Fallback>
      </mc:AlternateContent>
      <p:sp>
        <p:nvSpPr>
          <p:cNvPr id="2" name="TextBox 1">
            <a:extLst>
              <a:ext uri="{FF2B5EF4-FFF2-40B4-BE49-F238E27FC236}">
                <a16:creationId xmlns:a16="http://schemas.microsoft.com/office/drawing/2014/main" id="{9D3BDE27-4841-DC02-DADC-737DDFCC8050}"/>
              </a:ext>
            </a:extLst>
          </p:cNvPr>
          <p:cNvSpPr txBox="1"/>
          <p:nvPr/>
        </p:nvSpPr>
        <p:spPr>
          <a:xfrm>
            <a:off x="9061969" y="1693043"/>
            <a:ext cx="1759969" cy="369332"/>
          </a:xfrm>
          <a:prstGeom prst="rect">
            <a:avLst/>
          </a:prstGeom>
          <a:noFill/>
        </p:spPr>
        <p:txBody>
          <a:bodyPr wrap="none" rtlCol="0">
            <a:spAutoFit/>
          </a:bodyPr>
          <a:lstStyle/>
          <a:p>
            <a:r>
              <a:rPr lang="en-GB" dirty="0"/>
              <a:t>parameter space</a:t>
            </a:r>
          </a:p>
        </p:txBody>
      </p:sp>
    </p:spTree>
    <p:extLst>
      <p:ext uri="{BB962C8B-B14F-4D97-AF65-F5344CB8AC3E}">
        <p14:creationId xmlns:p14="http://schemas.microsoft.com/office/powerpoint/2010/main" val="11933465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D11F9F02-FBFC-B345-BC1C-C70C71C82609}"/>
                  </a:ext>
                </a:extLst>
              </p:cNvPr>
              <p:cNvSpPr txBox="1"/>
              <p:nvPr/>
            </p:nvSpPr>
            <p:spPr>
              <a:xfrm>
                <a:off x="2316480" y="6396335"/>
                <a:ext cx="8643004" cy="461665"/>
              </a:xfrm>
              <a:prstGeom prst="rect">
                <a:avLst/>
              </a:prstGeom>
              <a:noFill/>
            </p:spPr>
            <p:txBody>
              <a:bodyPr wrap="square" rtlCol="0">
                <a:spAutoFit/>
              </a:bodyPr>
              <a:lstStyle/>
              <a:p>
                <a:r>
                  <a:rPr lang="en-GB" sz="2400" dirty="0"/>
                  <a:t>Simple example of overfitting with ground truth </a:t>
                </a:r>
                <a14:m>
                  <m:oMath xmlns:m="http://schemas.openxmlformats.org/officeDocument/2006/math">
                    <m:r>
                      <a:rPr lang="en-GB" sz="2400" i="1">
                        <a:latin typeface="Cambria Math" panose="02040503050406030204" pitchFamily="18" charset="0"/>
                      </a:rPr>
                      <m:t>𝑦</m:t>
                    </m:r>
                    <m:r>
                      <a:rPr lang="en-GB" sz="2400" i="1">
                        <a:latin typeface="Cambria Math" panose="02040503050406030204" pitchFamily="18" charset="0"/>
                      </a:rPr>
                      <m:t>=</m:t>
                    </m:r>
                    <m:sSup>
                      <m:sSupPr>
                        <m:ctrlPr>
                          <a:rPr lang="en-GB" sz="2400" i="1">
                            <a:latin typeface="Cambria Math" panose="02040503050406030204" pitchFamily="18" charset="0"/>
                          </a:rPr>
                        </m:ctrlPr>
                      </m:sSupPr>
                      <m:e>
                        <m:r>
                          <a:rPr lang="en-GB" sz="2400" i="1">
                            <a:latin typeface="Cambria Math" panose="02040503050406030204" pitchFamily="18" charset="0"/>
                          </a:rPr>
                          <m:t>𝑥</m:t>
                        </m:r>
                      </m:e>
                      <m:sup>
                        <m:r>
                          <a:rPr lang="en-GB" sz="2400" i="1">
                            <a:latin typeface="Cambria Math" panose="02040503050406030204" pitchFamily="18" charset="0"/>
                          </a:rPr>
                          <m:t>2</m:t>
                        </m:r>
                      </m:sup>
                    </m:sSup>
                    <m:r>
                      <a:rPr lang="en-GB" sz="2400" i="1">
                        <a:latin typeface="Cambria Math" panose="02040503050406030204" pitchFamily="18" charset="0"/>
                      </a:rPr>
                      <m:t>+</m:t>
                    </m:r>
                    <m:r>
                      <a:rPr lang="en-GB" sz="2400" i="1">
                        <a:latin typeface="Cambria Math" panose="02040503050406030204" pitchFamily="18" charset="0"/>
                        <a:ea typeface="Cambria Math" panose="02040503050406030204" pitchFamily="18" charset="0"/>
                      </a:rPr>
                      <m:t>𝒩</m:t>
                    </m:r>
                    <m:r>
                      <a:rPr lang="en-GB" sz="2400" i="1">
                        <a:latin typeface="Cambria Math" panose="02040503050406030204" pitchFamily="18" charset="0"/>
                        <a:ea typeface="Cambria Math" panose="02040503050406030204" pitchFamily="18" charset="0"/>
                      </a:rPr>
                      <m:t>(0,</m:t>
                    </m:r>
                    <m:r>
                      <a:rPr lang="en-GB" sz="2400" i="1">
                        <a:latin typeface="Cambria Math" panose="02040503050406030204" pitchFamily="18" charset="0"/>
                        <a:ea typeface="Cambria Math" panose="02040503050406030204" pitchFamily="18" charset="0"/>
                      </a:rPr>
                      <m:t>𝜎</m:t>
                    </m:r>
                    <m:r>
                      <a:rPr lang="en-GB" sz="2400" i="1">
                        <a:latin typeface="Cambria Math" panose="02040503050406030204" pitchFamily="18" charset="0"/>
                        <a:ea typeface="Cambria Math" panose="02040503050406030204" pitchFamily="18" charset="0"/>
                      </a:rPr>
                      <m:t>)</m:t>
                    </m:r>
                  </m:oMath>
                </a14:m>
                <a:r>
                  <a:rPr lang="en-US" sz="2400" dirty="0"/>
                  <a:t> </a:t>
                </a:r>
              </a:p>
            </p:txBody>
          </p:sp>
        </mc:Choice>
        <mc:Fallback xmlns="">
          <p:sp>
            <p:nvSpPr>
              <p:cNvPr id="10" name="TextBox 9">
                <a:extLst>
                  <a:ext uri="{FF2B5EF4-FFF2-40B4-BE49-F238E27FC236}">
                    <a16:creationId xmlns:a16="http://schemas.microsoft.com/office/drawing/2014/main" id="{D11F9F02-FBFC-B345-BC1C-C70C71C82609}"/>
                  </a:ext>
                </a:extLst>
              </p:cNvPr>
              <p:cNvSpPr txBox="1">
                <a:spLocks noRot="1" noChangeAspect="1" noMove="1" noResize="1" noEditPoints="1" noAdjustHandles="1" noChangeArrowheads="1" noChangeShapeType="1" noTextEdit="1"/>
              </p:cNvSpPr>
              <p:nvPr/>
            </p:nvSpPr>
            <p:spPr>
              <a:xfrm>
                <a:off x="2316480" y="6396335"/>
                <a:ext cx="8643004" cy="461665"/>
              </a:xfrm>
              <a:prstGeom prst="rect">
                <a:avLst/>
              </a:prstGeom>
              <a:blipFill>
                <a:blip r:embed="rId3"/>
                <a:stretch>
                  <a:fillRect l="-1173" t="-8108" b="-32432"/>
                </a:stretch>
              </a:blipFill>
            </p:spPr>
            <p:txBody>
              <a:bodyPr/>
              <a:lstStyle/>
              <a:p>
                <a:r>
                  <a:rPr lang="en-GB">
                    <a:noFill/>
                  </a:rPr>
                  <a:t> </a:t>
                </a:r>
              </a:p>
            </p:txBody>
          </p:sp>
        </mc:Fallback>
      </mc:AlternateContent>
      <p:sp>
        <p:nvSpPr>
          <p:cNvPr id="28" name="TextBox 27">
            <a:extLst>
              <a:ext uri="{FF2B5EF4-FFF2-40B4-BE49-F238E27FC236}">
                <a16:creationId xmlns:a16="http://schemas.microsoft.com/office/drawing/2014/main" id="{EB5A2528-1604-C94A-AEDC-287247147D00}"/>
              </a:ext>
            </a:extLst>
          </p:cNvPr>
          <p:cNvSpPr txBox="1"/>
          <p:nvPr/>
        </p:nvSpPr>
        <p:spPr>
          <a:xfrm>
            <a:off x="5606520" y="1466613"/>
            <a:ext cx="5843800" cy="1077218"/>
          </a:xfrm>
          <a:prstGeom prst="rect">
            <a:avLst/>
          </a:prstGeom>
          <a:noFill/>
        </p:spPr>
        <p:txBody>
          <a:bodyPr wrap="square" rtlCol="0">
            <a:spAutoFit/>
          </a:bodyPr>
          <a:lstStyle/>
          <a:p>
            <a:r>
              <a:rPr lang="en-US" sz="2800" dirty="0">
                <a:solidFill>
                  <a:schemeClr val="bg1">
                    <a:lumMod val="50000"/>
                  </a:schemeClr>
                </a:solidFill>
              </a:rPr>
              <a:t>This model is </a:t>
            </a:r>
            <a:r>
              <a:rPr lang="en-US" sz="2800" b="1" dirty="0">
                <a:solidFill>
                  <a:schemeClr val="bg1">
                    <a:lumMod val="50000"/>
                  </a:schemeClr>
                </a:solidFill>
              </a:rPr>
              <a:t>underfit </a:t>
            </a:r>
            <a:r>
              <a:rPr lang="en-US" sz="2800" dirty="0">
                <a:solidFill>
                  <a:schemeClr val="bg1">
                    <a:lumMod val="50000"/>
                  </a:schemeClr>
                </a:solidFill>
              </a:rPr>
              <a:t>(high bias). It can’t capture the training or test data.</a:t>
            </a:r>
          </a:p>
          <a:p>
            <a:endParaRPr lang="en-US" sz="800" dirty="0">
              <a:solidFill>
                <a:schemeClr val="bg1">
                  <a:lumMod val="50000"/>
                </a:schemeClr>
              </a:solidFill>
            </a:endParaRPr>
          </a:p>
        </p:txBody>
      </p:sp>
      <p:sp>
        <p:nvSpPr>
          <p:cNvPr id="29" name="TextBox 28">
            <a:extLst>
              <a:ext uri="{FF2B5EF4-FFF2-40B4-BE49-F238E27FC236}">
                <a16:creationId xmlns:a16="http://schemas.microsoft.com/office/drawing/2014/main" id="{8F4C5BF4-FB20-8649-8AD9-4A5315ED07CB}"/>
              </a:ext>
            </a:extLst>
          </p:cNvPr>
          <p:cNvSpPr txBox="1"/>
          <p:nvPr/>
        </p:nvSpPr>
        <p:spPr>
          <a:xfrm>
            <a:off x="5606520" y="2993568"/>
            <a:ext cx="5457720" cy="1077218"/>
          </a:xfrm>
          <a:prstGeom prst="rect">
            <a:avLst/>
          </a:prstGeom>
          <a:noFill/>
        </p:spPr>
        <p:txBody>
          <a:bodyPr wrap="square" rtlCol="0">
            <a:spAutoFit/>
          </a:bodyPr>
          <a:lstStyle/>
          <a:p>
            <a:r>
              <a:rPr lang="en-US" sz="2800" dirty="0">
                <a:solidFill>
                  <a:schemeClr val="bg1">
                    <a:lumMod val="50000"/>
                  </a:schemeClr>
                </a:solidFill>
              </a:rPr>
              <a:t>This model </a:t>
            </a:r>
            <a:r>
              <a:rPr lang="en-US" sz="2800" b="1" dirty="0">
                <a:solidFill>
                  <a:schemeClr val="bg1">
                    <a:lumMod val="50000"/>
                  </a:schemeClr>
                </a:solidFill>
              </a:rPr>
              <a:t>fits just right</a:t>
            </a:r>
            <a:r>
              <a:rPr lang="en-US" sz="2800" dirty="0">
                <a:solidFill>
                  <a:schemeClr val="bg1">
                    <a:lumMod val="50000"/>
                  </a:schemeClr>
                </a:solidFill>
              </a:rPr>
              <a:t>. It has some training error, but fits test well</a:t>
            </a:r>
          </a:p>
          <a:p>
            <a:endParaRPr lang="en-US" sz="800" dirty="0">
              <a:solidFill>
                <a:schemeClr val="bg1">
                  <a:lumMod val="50000"/>
                </a:schemeClr>
              </a:solidFill>
            </a:endParaRPr>
          </a:p>
        </p:txBody>
      </p:sp>
      <p:sp>
        <p:nvSpPr>
          <p:cNvPr id="30" name="TextBox 29">
            <a:extLst>
              <a:ext uri="{FF2B5EF4-FFF2-40B4-BE49-F238E27FC236}">
                <a16:creationId xmlns:a16="http://schemas.microsoft.com/office/drawing/2014/main" id="{98BF74AE-A348-6B4A-9B42-43E6944B8ACE}"/>
              </a:ext>
            </a:extLst>
          </p:cNvPr>
          <p:cNvSpPr txBox="1"/>
          <p:nvPr/>
        </p:nvSpPr>
        <p:spPr>
          <a:xfrm>
            <a:off x="5606520" y="4520523"/>
            <a:ext cx="6128280" cy="1508105"/>
          </a:xfrm>
          <a:prstGeom prst="rect">
            <a:avLst/>
          </a:prstGeom>
          <a:noFill/>
        </p:spPr>
        <p:txBody>
          <a:bodyPr wrap="square" rtlCol="0">
            <a:spAutoFit/>
          </a:bodyPr>
          <a:lstStyle/>
          <a:p>
            <a:r>
              <a:rPr lang="en-US" sz="2800" dirty="0">
                <a:solidFill>
                  <a:schemeClr val="bg1">
                    <a:lumMod val="50000"/>
                  </a:schemeClr>
                </a:solidFill>
              </a:rPr>
              <a:t>This model is </a:t>
            </a:r>
            <a:r>
              <a:rPr lang="en-US" sz="2800" b="1" dirty="0">
                <a:solidFill>
                  <a:schemeClr val="bg1">
                    <a:lumMod val="50000"/>
                  </a:schemeClr>
                </a:solidFill>
              </a:rPr>
              <a:t>overfit </a:t>
            </a:r>
            <a:r>
              <a:rPr lang="en-US" sz="2800" dirty="0">
                <a:solidFill>
                  <a:schemeClr val="bg1">
                    <a:lumMod val="50000"/>
                  </a:schemeClr>
                </a:solidFill>
              </a:rPr>
              <a:t>(high variance). It captures the training data perfectly, but fails at test</a:t>
            </a:r>
          </a:p>
          <a:p>
            <a:endParaRPr lang="en-US" sz="800" dirty="0">
              <a:solidFill>
                <a:schemeClr val="bg1">
                  <a:lumMod val="50000"/>
                </a:schemeClr>
              </a:solidFill>
            </a:endParaRPr>
          </a:p>
        </p:txBody>
      </p:sp>
      <p:sp>
        <p:nvSpPr>
          <p:cNvPr id="20" name="Rectangle 2">
            <a:extLst>
              <a:ext uri="{FF2B5EF4-FFF2-40B4-BE49-F238E27FC236}">
                <a16:creationId xmlns:a16="http://schemas.microsoft.com/office/drawing/2014/main" id="{D929340D-04DA-8442-558A-D712942C9698}"/>
              </a:ext>
            </a:extLst>
          </p:cNvPr>
          <p:cNvSpPr>
            <a:spLocks noChangeArrowheads="1"/>
          </p:cNvSpPr>
          <p:nvPr/>
        </p:nvSpPr>
        <p:spPr bwMode="auto">
          <a:xfrm>
            <a:off x="0" y="1"/>
            <a:ext cx="12192000" cy="1012826"/>
          </a:xfrm>
          <a:prstGeom prst="rect">
            <a:avLst/>
          </a:prstGeom>
          <a:gradFill rotWithShape="1">
            <a:gsLst>
              <a:gs pos="0">
                <a:srgbClr val="C0C0C0"/>
              </a:gs>
              <a:gs pos="100000">
                <a:schemeClr val="bg1"/>
              </a:gs>
            </a:gsLst>
            <a:lin ang="0" scaled="1"/>
          </a:gradFill>
          <a:ln w="9525">
            <a:noFill/>
            <a:miter lim="800000"/>
            <a:headEnd/>
            <a:tailEnd/>
          </a:ln>
        </p:spPr>
        <p:txBody>
          <a:bodyPr wrap="none" anchor="ctr">
            <a:prstTxWarp prst="textNoShape">
              <a:avLst/>
            </a:prstTxWarp>
          </a:bodyPr>
          <a:lstStyle/>
          <a:p>
            <a:pPr algn="ctr"/>
            <a:endParaRPr lang="en-US" sz="3600" dirty="0">
              <a:latin typeface="Calibri" charset="0"/>
            </a:endParaRPr>
          </a:p>
        </p:txBody>
      </p:sp>
      <p:pic>
        <p:nvPicPr>
          <p:cNvPr id="21" name="Picture 20">
            <a:extLst>
              <a:ext uri="{FF2B5EF4-FFF2-40B4-BE49-F238E27FC236}">
                <a16:creationId xmlns:a16="http://schemas.microsoft.com/office/drawing/2014/main" id="{06BE9C20-4204-31E8-61EB-2A29BC117D95}"/>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154870" y="-39543"/>
            <a:ext cx="1052370" cy="1052370"/>
          </a:xfrm>
          <a:prstGeom prst="rect">
            <a:avLst/>
          </a:prstGeom>
        </p:spPr>
      </p:pic>
      <p:sp>
        <p:nvSpPr>
          <p:cNvPr id="22" name="Rectangle 3">
            <a:extLst>
              <a:ext uri="{FF2B5EF4-FFF2-40B4-BE49-F238E27FC236}">
                <a16:creationId xmlns:a16="http://schemas.microsoft.com/office/drawing/2014/main" id="{BA0667BE-B099-CB58-5B07-9B039D26810B}"/>
              </a:ext>
            </a:extLst>
          </p:cNvPr>
          <p:cNvSpPr>
            <a:spLocks noChangeArrowheads="1"/>
          </p:cNvSpPr>
          <p:nvPr/>
        </p:nvSpPr>
        <p:spPr bwMode="auto">
          <a:xfrm>
            <a:off x="0" y="1"/>
            <a:ext cx="9004852" cy="646331"/>
          </a:xfrm>
          <a:prstGeom prst="rect">
            <a:avLst/>
          </a:prstGeom>
          <a:noFill/>
          <a:ln w="9525">
            <a:noFill/>
            <a:miter lim="800000"/>
            <a:headEnd/>
            <a:tailEnd/>
          </a:ln>
        </p:spPr>
        <p:txBody>
          <a:bodyPr wrap="square">
            <a:prstTxWarp prst="textNoShape">
              <a:avLst/>
            </a:prstTxWarp>
            <a:spAutoFit/>
          </a:bodyPr>
          <a:lstStyle/>
          <a:p>
            <a:r>
              <a:rPr lang="en-GB" sz="3600" dirty="0">
                <a:latin typeface="+mj-lt"/>
              </a:rPr>
              <a:t>Over and underfitting</a:t>
            </a:r>
          </a:p>
        </p:txBody>
      </p:sp>
      <p:pic>
        <p:nvPicPr>
          <p:cNvPr id="7" name="Picture 6" descr="Chart&#10;&#10;Description automatically generated">
            <a:extLst>
              <a:ext uri="{FF2B5EF4-FFF2-40B4-BE49-F238E27FC236}">
                <a16:creationId xmlns:a16="http://schemas.microsoft.com/office/drawing/2014/main" id="{5DF1D881-BE23-A77B-7355-151C411D9CDA}"/>
              </a:ext>
            </a:extLst>
          </p:cNvPr>
          <p:cNvPicPr>
            <a:picLocks noChangeAspect="1"/>
          </p:cNvPicPr>
          <p:nvPr/>
        </p:nvPicPr>
        <p:blipFill>
          <a:blip r:embed="rId5"/>
          <a:stretch>
            <a:fillRect/>
          </a:stretch>
        </p:blipFill>
        <p:spPr>
          <a:xfrm>
            <a:off x="310605" y="1114836"/>
            <a:ext cx="5111858" cy="5281499"/>
          </a:xfrm>
          <a:prstGeom prst="rect">
            <a:avLst/>
          </a:prstGeom>
        </p:spPr>
      </p:pic>
    </p:spTree>
    <p:extLst>
      <p:ext uri="{BB962C8B-B14F-4D97-AF65-F5344CB8AC3E}">
        <p14:creationId xmlns:p14="http://schemas.microsoft.com/office/powerpoint/2010/main" val="2991197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a:extLst>
              <a:ext uri="{FF2B5EF4-FFF2-40B4-BE49-F238E27FC236}">
                <a16:creationId xmlns:a16="http://schemas.microsoft.com/office/drawing/2014/main" id="{149CE4CD-2F54-D542-99EC-0F57AFA832F8}"/>
              </a:ext>
            </a:extLst>
          </p:cNvPr>
          <p:cNvSpPr>
            <a:spLocks noChangeArrowheads="1"/>
          </p:cNvSpPr>
          <p:nvPr/>
        </p:nvSpPr>
        <p:spPr bwMode="auto">
          <a:xfrm>
            <a:off x="0" y="1"/>
            <a:ext cx="12192000" cy="1012826"/>
          </a:xfrm>
          <a:prstGeom prst="rect">
            <a:avLst/>
          </a:prstGeom>
          <a:gradFill rotWithShape="1">
            <a:gsLst>
              <a:gs pos="0">
                <a:srgbClr val="C0C0C0"/>
              </a:gs>
              <a:gs pos="100000">
                <a:schemeClr val="bg1"/>
              </a:gs>
            </a:gsLst>
            <a:lin ang="0" scaled="1"/>
          </a:gradFill>
          <a:ln w="9525">
            <a:noFill/>
            <a:miter lim="800000"/>
            <a:headEnd/>
            <a:tailEnd/>
          </a:ln>
        </p:spPr>
        <p:txBody>
          <a:bodyPr wrap="none" anchor="ctr">
            <a:prstTxWarp prst="textNoShape">
              <a:avLst/>
            </a:prstTxWarp>
          </a:bodyPr>
          <a:lstStyle/>
          <a:p>
            <a:pPr algn="ctr"/>
            <a:endParaRPr lang="en-US" sz="3600">
              <a:latin typeface="Calibri" charset="0"/>
            </a:endParaRPr>
          </a:p>
        </p:txBody>
      </p:sp>
      <p:pic>
        <p:nvPicPr>
          <p:cNvPr id="9" name="Picture 8">
            <a:extLst>
              <a:ext uri="{FF2B5EF4-FFF2-40B4-BE49-F238E27FC236}">
                <a16:creationId xmlns:a16="http://schemas.microsoft.com/office/drawing/2014/main" id="{30B5E82E-3204-6740-83B8-B9E6B6343382}"/>
              </a:ext>
            </a:extLst>
          </p:cNvPr>
          <p:cNvPicPr>
            <a:picLocks noChangeAspect="1"/>
          </p:cNvPicPr>
          <p:nvPr/>
        </p:nvPicPr>
        <p:blipFill>
          <a:blip r:embed="rId3"/>
          <a:stretch>
            <a:fillRect/>
          </a:stretch>
        </p:blipFill>
        <p:spPr>
          <a:xfrm>
            <a:off x="11154870" y="-39544"/>
            <a:ext cx="1052370" cy="1052370"/>
          </a:xfrm>
          <a:prstGeom prst="rect">
            <a:avLst/>
          </a:prstGeom>
        </p:spPr>
      </p:pic>
      <p:sp>
        <p:nvSpPr>
          <p:cNvPr id="10" name="Rectangle 3">
            <a:extLst>
              <a:ext uri="{FF2B5EF4-FFF2-40B4-BE49-F238E27FC236}">
                <a16:creationId xmlns:a16="http://schemas.microsoft.com/office/drawing/2014/main" id="{C7F153C0-4573-664E-B94A-19965C34BA33}"/>
              </a:ext>
            </a:extLst>
          </p:cNvPr>
          <p:cNvSpPr>
            <a:spLocks noChangeArrowheads="1"/>
          </p:cNvSpPr>
          <p:nvPr/>
        </p:nvSpPr>
        <p:spPr bwMode="auto">
          <a:xfrm>
            <a:off x="0" y="0"/>
            <a:ext cx="7885113" cy="646113"/>
          </a:xfrm>
          <a:prstGeom prst="rect">
            <a:avLst/>
          </a:prstGeom>
          <a:noFill/>
          <a:ln w="9525">
            <a:noFill/>
            <a:miter lim="800000"/>
            <a:headEnd/>
            <a:tailEnd/>
          </a:ln>
        </p:spPr>
        <p:txBody>
          <a:bodyPr>
            <a:prstTxWarp prst="textNoShape">
              <a:avLst/>
            </a:prstTxWarp>
            <a:spAutoFit/>
          </a:bodyPr>
          <a:lstStyle/>
          <a:p>
            <a:r>
              <a:rPr lang="en-GB" sz="3600" dirty="0">
                <a:latin typeface="Calibri" charset="0"/>
              </a:rPr>
              <a:t>The search for a unified theory</a:t>
            </a:r>
          </a:p>
        </p:txBody>
      </p:sp>
      <p:grpSp>
        <p:nvGrpSpPr>
          <p:cNvPr id="13" name="Group 12">
            <a:extLst>
              <a:ext uri="{FF2B5EF4-FFF2-40B4-BE49-F238E27FC236}">
                <a16:creationId xmlns:a16="http://schemas.microsoft.com/office/drawing/2014/main" id="{63555ED8-0D26-8F4C-B935-11AACBEE8967}"/>
              </a:ext>
            </a:extLst>
          </p:cNvPr>
          <p:cNvGrpSpPr/>
          <p:nvPr/>
        </p:nvGrpSpPr>
        <p:grpSpPr>
          <a:xfrm>
            <a:off x="2148840" y="1203960"/>
            <a:ext cx="9250680" cy="533400"/>
            <a:chOff x="716280" y="1341120"/>
            <a:chExt cx="9250680" cy="533400"/>
          </a:xfrm>
        </p:grpSpPr>
        <p:cxnSp>
          <p:nvCxnSpPr>
            <p:cNvPr id="6" name="Straight Connector 5">
              <a:extLst>
                <a:ext uri="{FF2B5EF4-FFF2-40B4-BE49-F238E27FC236}">
                  <a16:creationId xmlns:a16="http://schemas.microsoft.com/office/drawing/2014/main" id="{D5CABBAD-F01A-FA48-8BCC-26704E9CDD67}"/>
                </a:ext>
              </a:extLst>
            </p:cNvPr>
            <p:cNvCxnSpPr>
              <a:cxnSpLocks/>
            </p:cNvCxnSpPr>
            <p:nvPr/>
          </p:nvCxnSpPr>
          <p:spPr>
            <a:xfrm>
              <a:off x="716280" y="1874520"/>
              <a:ext cx="925068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9A1962B2-87BF-FD4E-8771-0001AF8FDC46}"/>
                </a:ext>
              </a:extLst>
            </p:cNvPr>
            <p:cNvSpPr txBox="1"/>
            <p:nvPr/>
          </p:nvSpPr>
          <p:spPr>
            <a:xfrm>
              <a:off x="892828" y="1341120"/>
              <a:ext cx="652743" cy="369332"/>
            </a:xfrm>
            <a:prstGeom prst="rect">
              <a:avLst/>
            </a:prstGeom>
            <a:noFill/>
          </p:spPr>
          <p:txBody>
            <a:bodyPr wrap="none" rtlCol="0">
              <a:spAutoFit/>
            </a:bodyPr>
            <a:lstStyle/>
            <a:p>
              <a:r>
                <a:rPr lang="en-US" dirty="0"/>
                <a:t>1900</a:t>
              </a:r>
            </a:p>
          </p:txBody>
        </p:sp>
        <p:sp>
          <p:nvSpPr>
            <p:cNvPr id="25" name="TextBox 24">
              <a:extLst>
                <a:ext uri="{FF2B5EF4-FFF2-40B4-BE49-F238E27FC236}">
                  <a16:creationId xmlns:a16="http://schemas.microsoft.com/office/drawing/2014/main" id="{80A63505-D370-F14F-9B13-5D01AB9F8026}"/>
                </a:ext>
              </a:extLst>
            </p:cNvPr>
            <p:cNvSpPr txBox="1"/>
            <p:nvPr/>
          </p:nvSpPr>
          <p:spPr>
            <a:xfrm>
              <a:off x="9277443" y="1341120"/>
              <a:ext cx="652743" cy="369332"/>
            </a:xfrm>
            <a:prstGeom prst="rect">
              <a:avLst/>
            </a:prstGeom>
            <a:noFill/>
          </p:spPr>
          <p:txBody>
            <a:bodyPr wrap="none" rtlCol="0">
              <a:spAutoFit/>
            </a:bodyPr>
            <a:lstStyle/>
            <a:p>
              <a:r>
                <a:rPr lang="en-US" dirty="0"/>
                <a:t>2020</a:t>
              </a:r>
            </a:p>
          </p:txBody>
        </p:sp>
        <p:sp>
          <p:nvSpPr>
            <p:cNvPr id="26" name="TextBox 25">
              <a:extLst>
                <a:ext uri="{FF2B5EF4-FFF2-40B4-BE49-F238E27FC236}">
                  <a16:creationId xmlns:a16="http://schemas.microsoft.com/office/drawing/2014/main" id="{EE8C0C2C-06AF-5647-AE5F-C6D2808398E1}"/>
                </a:ext>
              </a:extLst>
            </p:cNvPr>
            <p:cNvSpPr txBox="1"/>
            <p:nvPr/>
          </p:nvSpPr>
          <p:spPr>
            <a:xfrm>
              <a:off x="7746155" y="1341120"/>
              <a:ext cx="652743" cy="369332"/>
            </a:xfrm>
            <a:prstGeom prst="rect">
              <a:avLst/>
            </a:prstGeom>
            <a:noFill/>
          </p:spPr>
          <p:txBody>
            <a:bodyPr wrap="none" rtlCol="0">
              <a:spAutoFit/>
            </a:bodyPr>
            <a:lstStyle/>
            <a:p>
              <a:r>
                <a:rPr lang="en-US" dirty="0"/>
                <a:t>2000</a:t>
              </a:r>
            </a:p>
          </p:txBody>
        </p:sp>
        <p:sp>
          <p:nvSpPr>
            <p:cNvPr id="27" name="TextBox 26">
              <a:extLst>
                <a:ext uri="{FF2B5EF4-FFF2-40B4-BE49-F238E27FC236}">
                  <a16:creationId xmlns:a16="http://schemas.microsoft.com/office/drawing/2014/main" id="{43362F9C-C7F4-D242-8C09-85ECF37BE86E}"/>
                </a:ext>
              </a:extLst>
            </p:cNvPr>
            <p:cNvSpPr txBox="1"/>
            <p:nvPr/>
          </p:nvSpPr>
          <p:spPr>
            <a:xfrm>
              <a:off x="6305497" y="1341120"/>
              <a:ext cx="652743" cy="369332"/>
            </a:xfrm>
            <a:prstGeom prst="rect">
              <a:avLst/>
            </a:prstGeom>
            <a:noFill/>
          </p:spPr>
          <p:txBody>
            <a:bodyPr wrap="none" rtlCol="0">
              <a:spAutoFit/>
            </a:bodyPr>
            <a:lstStyle/>
            <a:p>
              <a:r>
                <a:rPr lang="en-US" dirty="0"/>
                <a:t>1980</a:t>
              </a:r>
            </a:p>
          </p:txBody>
        </p:sp>
        <p:sp>
          <p:nvSpPr>
            <p:cNvPr id="28" name="TextBox 27">
              <a:extLst>
                <a:ext uri="{FF2B5EF4-FFF2-40B4-BE49-F238E27FC236}">
                  <a16:creationId xmlns:a16="http://schemas.microsoft.com/office/drawing/2014/main" id="{4795B041-6709-C746-B3AA-F6ABAD2D289F}"/>
                </a:ext>
              </a:extLst>
            </p:cNvPr>
            <p:cNvSpPr txBox="1"/>
            <p:nvPr/>
          </p:nvSpPr>
          <p:spPr>
            <a:xfrm>
              <a:off x="4925799" y="1341120"/>
              <a:ext cx="652743" cy="369332"/>
            </a:xfrm>
            <a:prstGeom prst="rect">
              <a:avLst/>
            </a:prstGeom>
            <a:noFill/>
          </p:spPr>
          <p:txBody>
            <a:bodyPr wrap="none" rtlCol="0">
              <a:spAutoFit/>
            </a:bodyPr>
            <a:lstStyle/>
            <a:p>
              <a:r>
                <a:rPr lang="en-US" dirty="0"/>
                <a:t>1960</a:t>
              </a:r>
            </a:p>
          </p:txBody>
        </p:sp>
        <p:sp>
          <p:nvSpPr>
            <p:cNvPr id="29" name="TextBox 28">
              <a:extLst>
                <a:ext uri="{FF2B5EF4-FFF2-40B4-BE49-F238E27FC236}">
                  <a16:creationId xmlns:a16="http://schemas.microsoft.com/office/drawing/2014/main" id="{66915052-8819-6A47-8454-C6BE33CDB5DC}"/>
                </a:ext>
              </a:extLst>
            </p:cNvPr>
            <p:cNvSpPr txBox="1"/>
            <p:nvPr/>
          </p:nvSpPr>
          <p:spPr>
            <a:xfrm>
              <a:off x="3566161" y="1341120"/>
              <a:ext cx="652743" cy="369332"/>
            </a:xfrm>
            <a:prstGeom prst="rect">
              <a:avLst/>
            </a:prstGeom>
            <a:noFill/>
          </p:spPr>
          <p:txBody>
            <a:bodyPr wrap="none" rtlCol="0">
              <a:spAutoFit/>
            </a:bodyPr>
            <a:lstStyle/>
            <a:p>
              <a:r>
                <a:rPr lang="en-US" dirty="0"/>
                <a:t>1940</a:t>
              </a:r>
            </a:p>
          </p:txBody>
        </p:sp>
        <p:sp>
          <p:nvSpPr>
            <p:cNvPr id="30" name="TextBox 29">
              <a:extLst>
                <a:ext uri="{FF2B5EF4-FFF2-40B4-BE49-F238E27FC236}">
                  <a16:creationId xmlns:a16="http://schemas.microsoft.com/office/drawing/2014/main" id="{0484103C-AE92-8C4C-9499-67D54EA6586F}"/>
                </a:ext>
              </a:extLst>
            </p:cNvPr>
            <p:cNvSpPr txBox="1"/>
            <p:nvPr/>
          </p:nvSpPr>
          <p:spPr>
            <a:xfrm>
              <a:off x="2206523" y="1341120"/>
              <a:ext cx="652743" cy="369332"/>
            </a:xfrm>
            <a:prstGeom prst="rect">
              <a:avLst/>
            </a:prstGeom>
            <a:noFill/>
          </p:spPr>
          <p:txBody>
            <a:bodyPr wrap="none" rtlCol="0">
              <a:spAutoFit/>
            </a:bodyPr>
            <a:lstStyle/>
            <a:p>
              <a:r>
                <a:rPr lang="en-US" dirty="0"/>
                <a:t>1920</a:t>
              </a:r>
            </a:p>
          </p:txBody>
        </p:sp>
      </p:grpSp>
      <p:sp>
        <p:nvSpPr>
          <p:cNvPr id="14" name="Rectangle 13">
            <a:extLst>
              <a:ext uri="{FF2B5EF4-FFF2-40B4-BE49-F238E27FC236}">
                <a16:creationId xmlns:a16="http://schemas.microsoft.com/office/drawing/2014/main" id="{255EE079-9606-494B-9A14-D8A712E003E0}"/>
              </a:ext>
            </a:extLst>
          </p:cNvPr>
          <p:cNvSpPr/>
          <p:nvPr/>
        </p:nvSpPr>
        <p:spPr>
          <a:xfrm>
            <a:off x="2148840" y="2179320"/>
            <a:ext cx="9250680" cy="792480"/>
          </a:xfrm>
          <a:prstGeom prst="rect">
            <a:avLst/>
          </a:prstGeom>
          <a:gradFill>
            <a:gsLst>
              <a:gs pos="65500">
                <a:schemeClr val="bg1"/>
              </a:gs>
              <a:gs pos="31000">
                <a:srgbClr val="92D050"/>
              </a:gs>
              <a:gs pos="13000">
                <a:srgbClr val="92D050"/>
              </a:gs>
              <a:gs pos="0">
                <a:schemeClr val="bg1"/>
              </a:gs>
              <a:gs pos="100000">
                <a:schemeClr val="bg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353F28E6-2279-984F-9C26-47A91ED322DD}"/>
              </a:ext>
            </a:extLst>
          </p:cNvPr>
          <p:cNvSpPr/>
          <p:nvPr/>
        </p:nvSpPr>
        <p:spPr>
          <a:xfrm>
            <a:off x="2127306" y="3261360"/>
            <a:ext cx="9250680" cy="792480"/>
          </a:xfrm>
          <a:prstGeom prst="rect">
            <a:avLst/>
          </a:prstGeom>
          <a:gradFill>
            <a:gsLst>
              <a:gs pos="88000">
                <a:schemeClr val="bg1"/>
              </a:gs>
              <a:gs pos="81000">
                <a:schemeClr val="bg1"/>
              </a:gs>
              <a:gs pos="71000">
                <a:srgbClr val="FFC000"/>
              </a:gs>
              <a:gs pos="53000">
                <a:schemeClr val="bg1"/>
              </a:gs>
              <a:gs pos="0">
                <a:schemeClr val="bg1"/>
              </a:gs>
              <a:gs pos="100000">
                <a:srgbClr val="FFC0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 name="Group 1">
            <a:extLst>
              <a:ext uri="{FF2B5EF4-FFF2-40B4-BE49-F238E27FC236}">
                <a16:creationId xmlns:a16="http://schemas.microsoft.com/office/drawing/2014/main" id="{75B3FF01-F272-3E45-3A04-B93380CF07CD}"/>
              </a:ext>
            </a:extLst>
          </p:cNvPr>
          <p:cNvGrpSpPr/>
          <p:nvPr/>
        </p:nvGrpSpPr>
        <p:grpSpPr>
          <a:xfrm>
            <a:off x="437572" y="2068135"/>
            <a:ext cx="1273014" cy="906716"/>
            <a:chOff x="262914" y="2078409"/>
            <a:chExt cx="1273014" cy="906716"/>
          </a:xfrm>
        </p:grpSpPr>
        <p:pic>
          <p:nvPicPr>
            <p:cNvPr id="32" name="Picture 31">
              <a:extLst>
                <a:ext uri="{FF2B5EF4-FFF2-40B4-BE49-F238E27FC236}">
                  <a16:creationId xmlns:a16="http://schemas.microsoft.com/office/drawing/2014/main" id="{EED7A053-604C-DD49-A357-43700C20B69F}"/>
                </a:ext>
              </a:extLst>
            </p:cNvPr>
            <p:cNvPicPr>
              <a:picLocks noChangeAspect="1"/>
            </p:cNvPicPr>
            <p:nvPr/>
          </p:nvPicPr>
          <p:blipFill rotWithShape="1">
            <a:blip r:embed="rId4">
              <a:grayscl/>
            </a:blip>
            <a:srcRect r="68324"/>
            <a:stretch/>
          </p:blipFill>
          <p:spPr>
            <a:xfrm>
              <a:off x="262914" y="2078409"/>
              <a:ext cx="465093" cy="906716"/>
            </a:xfrm>
            <a:prstGeom prst="rect">
              <a:avLst/>
            </a:prstGeom>
          </p:spPr>
        </p:pic>
        <p:pic>
          <p:nvPicPr>
            <p:cNvPr id="33" name="Picture 32">
              <a:extLst>
                <a:ext uri="{FF2B5EF4-FFF2-40B4-BE49-F238E27FC236}">
                  <a16:creationId xmlns:a16="http://schemas.microsoft.com/office/drawing/2014/main" id="{18C029F8-6A3C-EE40-8678-1D13F4BB6907}"/>
                </a:ext>
              </a:extLst>
            </p:cNvPr>
            <p:cNvPicPr>
              <a:picLocks noChangeAspect="1"/>
            </p:cNvPicPr>
            <p:nvPr/>
          </p:nvPicPr>
          <p:blipFill rotWithShape="1">
            <a:blip r:embed="rId4">
              <a:grayscl/>
            </a:blip>
            <a:srcRect l="46413"/>
            <a:stretch/>
          </p:blipFill>
          <p:spPr>
            <a:xfrm>
              <a:off x="749136" y="2078409"/>
              <a:ext cx="786792" cy="906715"/>
            </a:xfrm>
            <a:prstGeom prst="rect">
              <a:avLst/>
            </a:prstGeom>
          </p:spPr>
        </p:pic>
      </p:grpSp>
      <p:pic>
        <p:nvPicPr>
          <p:cNvPr id="34" name="Picture 2" descr="Image result for connectionism image">
            <a:extLst>
              <a:ext uri="{FF2B5EF4-FFF2-40B4-BE49-F238E27FC236}">
                <a16:creationId xmlns:a16="http://schemas.microsoft.com/office/drawing/2014/main" id="{6957D8D1-D1C9-0D48-B1E1-571A4552E1A2}"/>
              </a:ext>
            </a:extLst>
          </p:cNvPr>
          <p:cNvPicPr>
            <a:picLocks noChangeAspect="1" noChangeArrowheads="1"/>
          </p:cNvPicPr>
          <p:nvPr/>
        </p:nvPicPr>
        <p:blipFill>
          <a:blip r:embed="rId5">
            <a:grayscl/>
            <a:extLst>
              <a:ext uri="{28A0092B-C50C-407E-A947-70E740481C1C}">
                <a14:useLocalDpi xmlns:a14="http://schemas.microsoft.com/office/drawing/2010/main" val="0"/>
              </a:ext>
            </a:extLst>
          </a:blip>
          <a:srcRect/>
          <a:stretch>
            <a:fillRect/>
          </a:stretch>
        </p:blipFill>
        <p:spPr bwMode="auto">
          <a:xfrm>
            <a:off x="470819" y="3201385"/>
            <a:ext cx="1114140" cy="992597"/>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4" descr="Image result for bayesian image">
            <a:extLst>
              <a:ext uri="{FF2B5EF4-FFF2-40B4-BE49-F238E27FC236}">
                <a16:creationId xmlns:a16="http://schemas.microsoft.com/office/drawing/2014/main" id="{5D393DC5-DB51-274C-9697-4E3E79FE8FAB}"/>
              </a:ext>
            </a:extLst>
          </p:cNvPr>
          <p:cNvPicPr>
            <a:picLocks noChangeAspect="1" noChangeArrowheads="1"/>
          </p:cNvPicPr>
          <p:nvPr/>
        </p:nvPicPr>
        <p:blipFill>
          <a:blip r:embed="rId6">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57045" y="4383690"/>
            <a:ext cx="1319355" cy="816660"/>
          </a:xfrm>
          <a:prstGeom prst="rect">
            <a:avLst/>
          </a:prstGeom>
          <a:noFill/>
          <a:extLst>
            <a:ext uri="{909E8E84-426E-40DD-AFC4-6F175D3DCCD1}">
              <a14:hiddenFill xmlns:a14="http://schemas.microsoft.com/office/drawing/2010/main">
                <a:solidFill>
                  <a:srgbClr val="FFFFFF"/>
                </a:solidFill>
              </a14:hiddenFill>
            </a:ext>
          </a:extLst>
        </p:spPr>
      </p:pic>
      <p:sp>
        <p:nvSpPr>
          <p:cNvPr id="36" name="Rectangle 35">
            <a:extLst>
              <a:ext uri="{FF2B5EF4-FFF2-40B4-BE49-F238E27FC236}">
                <a16:creationId xmlns:a16="http://schemas.microsoft.com/office/drawing/2014/main" id="{5013DA02-B649-2942-A142-A80488D3F950}"/>
              </a:ext>
            </a:extLst>
          </p:cNvPr>
          <p:cNvSpPr/>
          <p:nvPr/>
        </p:nvSpPr>
        <p:spPr>
          <a:xfrm>
            <a:off x="2325388" y="4365624"/>
            <a:ext cx="9250680" cy="792480"/>
          </a:xfrm>
          <a:prstGeom prst="rect">
            <a:avLst/>
          </a:prstGeom>
          <a:gradFill>
            <a:gsLst>
              <a:gs pos="98000">
                <a:schemeClr val="bg1"/>
              </a:gs>
              <a:gs pos="82000">
                <a:srgbClr val="FF0000"/>
              </a:gs>
              <a:gs pos="72000">
                <a:schemeClr val="bg1"/>
              </a:gs>
              <a:gs pos="0">
                <a:schemeClr val="bg1"/>
              </a:gs>
              <a:gs pos="100000">
                <a:schemeClr val="bg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1" name="Picture 20">
            <a:extLst>
              <a:ext uri="{FF2B5EF4-FFF2-40B4-BE49-F238E27FC236}">
                <a16:creationId xmlns:a16="http://schemas.microsoft.com/office/drawing/2014/main" id="{0164F53E-A9D2-DD44-A7DE-CC5A4BE1925B}"/>
              </a:ext>
            </a:extLst>
          </p:cNvPr>
          <p:cNvPicPr>
            <a:picLocks noChangeAspect="1"/>
          </p:cNvPicPr>
          <p:nvPr/>
        </p:nvPicPr>
        <p:blipFill>
          <a:blip r:embed="rId7">
            <a:duotone>
              <a:schemeClr val="bg2">
                <a:shade val="45000"/>
                <a:satMod val="135000"/>
              </a:schemeClr>
              <a:prstClr val="white"/>
            </a:duotone>
          </a:blip>
          <a:stretch>
            <a:fillRect/>
          </a:stretch>
        </p:blipFill>
        <p:spPr>
          <a:xfrm>
            <a:off x="470819" y="5438146"/>
            <a:ext cx="1015606" cy="1015606"/>
          </a:xfrm>
          <a:prstGeom prst="rect">
            <a:avLst/>
          </a:prstGeom>
        </p:spPr>
      </p:pic>
      <p:sp>
        <p:nvSpPr>
          <p:cNvPr id="22" name="Rectangle 21">
            <a:extLst>
              <a:ext uri="{FF2B5EF4-FFF2-40B4-BE49-F238E27FC236}">
                <a16:creationId xmlns:a16="http://schemas.microsoft.com/office/drawing/2014/main" id="{5EB16BDC-4D1B-8D42-9ACB-EFD8A2F0B240}"/>
              </a:ext>
            </a:extLst>
          </p:cNvPr>
          <p:cNvSpPr/>
          <p:nvPr/>
        </p:nvSpPr>
        <p:spPr>
          <a:xfrm>
            <a:off x="2325388" y="5469888"/>
            <a:ext cx="9250680" cy="792480"/>
          </a:xfrm>
          <a:prstGeom prst="rect">
            <a:avLst/>
          </a:prstGeom>
          <a:gradFill>
            <a:gsLst>
              <a:gs pos="100000">
                <a:schemeClr val="bg1"/>
              </a:gs>
              <a:gs pos="82000">
                <a:srgbClr val="0070C0"/>
              </a:gs>
              <a:gs pos="53000">
                <a:schemeClr val="bg1"/>
              </a:gs>
              <a:gs pos="0">
                <a:schemeClr val="bg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Box 22">
            <a:extLst>
              <a:ext uri="{FF2B5EF4-FFF2-40B4-BE49-F238E27FC236}">
                <a16:creationId xmlns:a16="http://schemas.microsoft.com/office/drawing/2014/main" id="{CADEB603-06A8-C941-A29F-3616D38ECBE7}"/>
              </a:ext>
            </a:extLst>
          </p:cNvPr>
          <p:cNvSpPr txBox="1"/>
          <p:nvPr/>
        </p:nvSpPr>
        <p:spPr>
          <a:xfrm>
            <a:off x="2270829" y="2406651"/>
            <a:ext cx="787203" cy="369332"/>
          </a:xfrm>
          <a:prstGeom prst="rect">
            <a:avLst/>
          </a:prstGeom>
          <a:noFill/>
        </p:spPr>
        <p:txBody>
          <a:bodyPr wrap="none" rtlCol="0">
            <a:spAutoFit/>
          </a:bodyPr>
          <a:lstStyle/>
          <a:p>
            <a:r>
              <a:rPr lang="en-US" dirty="0"/>
              <a:t>Pavlov</a:t>
            </a:r>
          </a:p>
        </p:txBody>
      </p:sp>
      <p:sp>
        <p:nvSpPr>
          <p:cNvPr id="24" name="TextBox 23">
            <a:extLst>
              <a:ext uri="{FF2B5EF4-FFF2-40B4-BE49-F238E27FC236}">
                <a16:creationId xmlns:a16="http://schemas.microsoft.com/office/drawing/2014/main" id="{B8E208CA-8CD8-5F47-A3D4-ECC6122434C0}"/>
              </a:ext>
            </a:extLst>
          </p:cNvPr>
          <p:cNvSpPr txBox="1"/>
          <p:nvPr/>
        </p:nvSpPr>
        <p:spPr>
          <a:xfrm>
            <a:off x="3571852" y="2390894"/>
            <a:ext cx="900696" cy="369332"/>
          </a:xfrm>
          <a:prstGeom prst="rect">
            <a:avLst/>
          </a:prstGeom>
          <a:noFill/>
        </p:spPr>
        <p:txBody>
          <a:bodyPr wrap="none" rtlCol="0">
            <a:spAutoFit/>
          </a:bodyPr>
          <a:lstStyle/>
          <a:p>
            <a:r>
              <a:rPr lang="en-US" dirty="0"/>
              <a:t>Watson</a:t>
            </a:r>
          </a:p>
        </p:txBody>
      </p:sp>
      <p:sp>
        <p:nvSpPr>
          <p:cNvPr id="37" name="TextBox 36">
            <a:extLst>
              <a:ext uri="{FF2B5EF4-FFF2-40B4-BE49-F238E27FC236}">
                <a16:creationId xmlns:a16="http://schemas.microsoft.com/office/drawing/2014/main" id="{E6EED59A-CF51-4348-BDA5-646371AE7153}"/>
              </a:ext>
            </a:extLst>
          </p:cNvPr>
          <p:cNvSpPr txBox="1"/>
          <p:nvPr/>
        </p:nvSpPr>
        <p:spPr>
          <a:xfrm>
            <a:off x="5055009" y="2390894"/>
            <a:ext cx="886781" cy="369332"/>
          </a:xfrm>
          <a:prstGeom prst="rect">
            <a:avLst/>
          </a:prstGeom>
          <a:noFill/>
        </p:spPr>
        <p:txBody>
          <a:bodyPr wrap="none" rtlCol="0">
            <a:spAutoFit/>
          </a:bodyPr>
          <a:lstStyle/>
          <a:p>
            <a:r>
              <a:rPr lang="en-US" dirty="0"/>
              <a:t>Skinner</a:t>
            </a:r>
          </a:p>
        </p:txBody>
      </p:sp>
      <p:sp>
        <p:nvSpPr>
          <p:cNvPr id="38" name="TextBox 37">
            <a:extLst>
              <a:ext uri="{FF2B5EF4-FFF2-40B4-BE49-F238E27FC236}">
                <a16:creationId xmlns:a16="http://schemas.microsoft.com/office/drawing/2014/main" id="{42A39590-A7E2-A04A-9EF2-EAB65FA83964}"/>
              </a:ext>
            </a:extLst>
          </p:cNvPr>
          <p:cNvSpPr txBox="1"/>
          <p:nvPr/>
        </p:nvSpPr>
        <p:spPr>
          <a:xfrm>
            <a:off x="7389168" y="3472934"/>
            <a:ext cx="1977273" cy="369332"/>
          </a:xfrm>
          <a:prstGeom prst="rect">
            <a:avLst/>
          </a:prstGeom>
          <a:noFill/>
        </p:spPr>
        <p:txBody>
          <a:bodyPr wrap="none" rtlCol="0">
            <a:spAutoFit/>
          </a:bodyPr>
          <a:lstStyle/>
          <a:p>
            <a:r>
              <a:rPr lang="en-US" dirty="0"/>
              <a:t>Hinton, McClelland</a:t>
            </a:r>
          </a:p>
        </p:txBody>
      </p:sp>
      <p:sp>
        <p:nvSpPr>
          <p:cNvPr id="39" name="TextBox 38">
            <a:extLst>
              <a:ext uri="{FF2B5EF4-FFF2-40B4-BE49-F238E27FC236}">
                <a16:creationId xmlns:a16="http://schemas.microsoft.com/office/drawing/2014/main" id="{C36EC504-C88E-6649-824B-82C0780DA10E}"/>
              </a:ext>
            </a:extLst>
          </p:cNvPr>
          <p:cNvSpPr txBox="1"/>
          <p:nvPr/>
        </p:nvSpPr>
        <p:spPr>
          <a:xfrm>
            <a:off x="10350178" y="3458985"/>
            <a:ext cx="869149" cy="369332"/>
          </a:xfrm>
          <a:prstGeom prst="rect">
            <a:avLst/>
          </a:prstGeom>
          <a:noFill/>
        </p:spPr>
        <p:txBody>
          <a:bodyPr wrap="none" rtlCol="0">
            <a:spAutoFit/>
          </a:bodyPr>
          <a:lstStyle/>
          <a:p>
            <a:r>
              <a:rPr lang="en-US" dirty="0"/>
              <a:t>DiCarlo</a:t>
            </a:r>
          </a:p>
        </p:txBody>
      </p:sp>
      <p:sp>
        <p:nvSpPr>
          <p:cNvPr id="40" name="TextBox 39">
            <a:extLst>
              <a:ext uri="{FF2B5EF4-FFF2-40B4-BE49-F238E27FC236}">
                <a16:creationId xmlns:a16="http://schemas.microsoft.com/office/drawing/2014/main" id="{781D9194-1AC4-D04F-A5C6-34AABB01594E}"/>
              </a:ext>
            </a:extLst>
          </p:cNvPr>
          <p:cNvSpPr txBox="1"/>
          <p:nvPr/>
        </p:nvSpPr>
        <p:spPr>
          <a:xfrm>
            <a:off x="9393640" y="4577198"/>
            <a:ext cx="1922642" cy="369332"/>
          </a:xfrm>
          <a:prstGeom prst="rect">
            <a:avLst/>
          </a:prstGeom>
          <a:noFill/>
        </p:spPr>
        <p:txBody>
          <a:bodyPr wrap="none" rtlCol="0">
            <a:spAutoFit/>
          </a:bodyPr>
          <a:lstStyle/>
          <a:p>
            <a:r>
              <a:rPr lang="en-US" dirty="0"/>
              <a:t>Tenebaum, Friston</a:t>
            </a:r>
          </a:p>
        </p:txBody>
      </p:sp>
      <p:sp>
        <p:nvSpPr>
          <p:cNvPr id="41" name="TextBox 40">
            <a:extLst>
              <a:ext uri="{FF2B5EF4-FFF2-40B4-BE49-F238E27FC236}">
                <a16:creationId xmlns:a16="http://schemas.microsoft.com/office/drawing/2014/main" id="{8B2F8DCA-FA6C-1A46-B8CB-7CBD1C7FF036}"/>
              </a:ext>
            </a:extLst>
          </p:cNvPr>
          <p:cNvSpPr txBox="1"/>
          <p:nvPr/>
        </p:nvSpPr>
        <p:spPr>
          <a:xfrm>
            <a:off x="7233078" y="5685036"/>
            <a:ext cx="1593128" cy="369332"/>
          </a:xfrm>
          <a:prstGeom prst="rect">
            <a:avLst/>
          </a:prstGeom>
          <a:noFill/>
        </p:spPr>
        <p:txBody>
          <a:bodyPr wrap="none" rtlCol="0">
            <a:spAutoFit/>
          </a:bodyPr>
          <a:lstStyle/>
          <a:p>
            <a:r>
              <a:rPr lang="en-US" dirty="0"/>
              <a:t>Marr, Chomsky</a:t>
            </a:r>
          </a:p>
        </p:txBody>
      </p:sp>
      <p:sp>
        <p:nvSpPr>
          <p:cNvPr id="42" name="TextBox 41">
            <a:extLst>
              <a:ext uri="{FF2B5EF4-FFF2-40B4-BE49-F238E27FC236}">
                <a16:creationId xmlns:a16="http://schemas.microsoft.com/office/drawing/2014/main" id="{93C4666E-CDE7-3149-9B38-DE5B9E7EDC8A}"/>
              </a:ext>
            </a:extLst>
          </p:cNvPr>
          <p:cNvSpPr txBox="1"/>
          <p:nvPr/>
        </p:nvSpPr>
        <p:spPr>
          <a:xfrm>
            <a:off x="8966119" y="5691401"/>
            <a:ext cx="1628587" cy="369332"/>
          </a:xfrm>
          <a:prstGeom prst="rect">
            <a:avLst/>
          </a:prstGeom>
          <a:noFill/>
        </p:spPr>
        <p:txBody>
          <a:bodyPr wrap="none" rtlCol="0">
            <a:spAutoFit/>
          </a:bodyPr>
          <a:lstStyle/>
          <a:p>
            <a:r>
              <a:rPr lang="en-US" dirty="0"/>
              <a:t>Posner, Shallice</a:t>
            </a:r>
          </a:p>
        </p:txBody>
      </p:sp>
      <p:sp>
        <p:nvSpPr>
          <p:cNvPr id="3" name="Rounded Rectangle 2">
            <a:extLst>
              <a:ext uri="{FF2B5EF4-FFF2-40B4-BE49-F238E27FC236}">
                <a16:creationId xmlns:a16="http://schemas.microsoft.com/office/drawing/2014/main" id="{344A31B0-50A0-CD4E-8020-21083FC1BFA2}"/>
              </a:ext>
            </a:extLst>
          </p:cNvPr>
          <p:cNvSpPr/>
          <p:nvPr/>
        </p:nvSpPr>
        <p:spPr>
          <a:xfrm>
            <a:off x="256854" y="2039729"/>
            <a:ext cx="1582220" cy="1008971"/>
          </a:xfrm>
          <a:prstGeom prst="round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Rounded Rectangle 42">
            <a:extLst>
              <a:ext uri="{FF2B5EF4-FFF2-40B4-BE49-F238E27FC236}">
                <a16:creationId xmlns:a16="http://schemas.microsoft.com/office/drawing/2014/main" id="{842F78E6-F40F-0438-0304-B07CFF92F664}"/>
              </a:ext>
            </a:extLst>
          </p:cNvPr>
          <p:cNvSpPr/>
          <p:nvPr/>
        </p:nvSpPr>
        <p:spPr>
          <a:xfrm>
            <a:off x="256854" y="3182062"/>
            <a:ext cx="1582220" cy="1008971"/>
          </a:xfrm>
          <a:prstGeom prst="round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Rounded Rectangle 43">
            <a:extLst>
              <a:ext uri="{FF2B5EF4-FFF2-40B4-BE49-F238E27FC236}">
                <a16:creationId xmlns:a16="http://schemas.microsoft.com/office/drawing/2014/main" id="{588581E9-8887-21D8-C91F-26475641438A}"/>
              </a:ext>
            </a:extLst>
          </p:cNvPr>
          <p:cNvSpPr/>
          <p:nvPr/>
        </p:nvSpPr>
        <p:spPr>
          <a:xfrm>
            <a:off x="256854" y="4359789"/>
            <a:ext cx="1582220" cy="1008971"/>
          </a:xfrm>
          <a:prstGeom prst="round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Rounded Rectangle 44">
            <a:extLst>
              <a:ext uri="{FF2B5EF4-FFF2-40B4-BE49-F238E27FC236}">
                <a16:creationId xmlns:a16="http://schemas.microsoft.com/office/drawing/2014/main" id="{9BD756C0-E749-70BC-7A10-F6D0BAB36C32}"/>
              </a:ext>
            </a:extLst>
          </p:cNvPr>
          <p:cNvSpPr/>
          <p:nvPr/>
        </p:nvSpPr>
        <p:spPr>
          <a:xfrm>
            <a:off x="225612" y="5454390"/>
            <a:ext cx="1582220" cy="1008971"/>
          </a:xfrm>
          <a:prstGeom prst="round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extBox 3">
            <a:extLst>
              <a:ext uri="{FF2B5EF4-FFF2-40B4-BE49-F238E27FC236}">
                <a16:creationId xmlns:a16="http://schemas.microsoft.com/office/drawing/2014/main" id="{3CB7F427-DFE9-7A05-7361-3630E5373563}"/>
              </a:ext>
            </a:extLst>
          </p:cNvPr>
          <p:cNvSpPr txBox="1"/>
          <p:nvPr/>
        </p:nvSpPr>
        <p:spPr>
          <a:xfrm>
            <a:off x="8906250" y="2237751"/>
            <a:ext cx="2163221" cy="523220"/>
          </a:xfrm>
          <a:prstGeom prst="rect">
            <a:avLst/>
          </a:prstGeom>
          <a:noFill/>
        </p:spPr>
        <p:txBody>
          <a:bodyPr wrap="none" rtlCol="0">
            <a:spAutoFit/>
          </a:bodyPr>
          <a:lstStyle/>
          <a:p>
            <a:r>
              <a:rPr lang="en-GB" sz="2800" dirty="0">
                <a:solidFill>
                  <a:srgbClr val="92D050"/>
                </a:solidFill>
              </a:rPr>
              <a:t>behaviourism</a:t>
            </a:r>
          </a:p>
        </p:txBody>
      </p:sp>
      <p:sp>
        <p:nvSpPr>
          <p:cNvPr id="46" name="TextBox 45">
            <a:extLst>
              <a:ext uri="{FF2B5EF4-FFF2-40B4-BE49-F238E27FC236}">
                <a16:creationId xmlns:a16="http://schemas.microsoft.com/office/drawing/2014/main" id="{065E0F77-6B18-A688-93FC-56D5B9BA1D72}"/>
              </a:ext>
            </a:extLst>
          </p:cNvPr>
          <p:cNvSpPr txBox="1"/>
          <p:nvPr/>
        </p:nvSpPr>
        <p:spPr>
          <a:xfrm>
            <a:off x="4075521" y="3436912"/>
            <a:ext cx="2321726" cy="523220"/>
          </a:xfrm>
          <a:prstGeom prst="rect">
            <a:avLst/>
          </a:prstGeom>
          <a:noFill/>
        </p:spPr>
        <p:txBody>
          <a:bodyPr wrap="none" rtlCol="0">
            <a:spAutoFit/>
          </a:bodyPr>
          <a:lstStyle/>
          <a:p>
            <a:r>
              <a:rPr lang="en-GB" sz="2800" dirty="0">
                <a:solidFill>
                  <a:schemeClr val="accent4"/>
                </a:solidFill>
              </a:rPr>
              <a:t>connectionism</a:t>
            </a:r>
          </a:p>
        </p:txBody>
      </p:sp>
      <p:sp>
        <p:nvSpPr>
          <p:cNvPr id="47" name="TextBox 46">
            <a:extLst>
              <a:ext uri="{FF2B5EF4-FFF2-40B4-BE49-F238E27FC236}">
                <a16:creationId xmlns:a16="http://schemas.microsoft.com/office/drawing/2014/main" id="{E624BC37-6B32-B2B8-D53F-906C890A77ED}"/>
              </a:ext>
            </a:extLst>
          </p:cNvPr>
          <p:cNvSpPr txBox="1"/>
          <p:nvPr/>
        </p:nvSpPr>
        <p:spPr>
          <a:xfrm>
            <a:off x="4488716" y="4525373"/>
            <a:ext cx="1973810" cy="523220"/>
          </a:xfrm>
          <a:prstGeom prst="rect">
            <a:avLst/>
          </a:prstGeom>
          <a:noFill/>
        </p:spPr>
        <p:txBody>
          <a:bodyPr wrap="none" rtlCol="0">
            <a:spAutoFit/>
          </a:bodyPr>
          <a:lstStyle/>
          <a:p>
            <a:r>
              <a:rPr lang="en-GB" sz="2800" dirty="0">
                <a:solidFill>
                  <a:srgbClr val="FF0000"/>
                </a:solidFill>
              </a:rPr>
              <a:t>Bayesianism</a:t>
            </a:r>
          </a:p>
        </p:txBody>
      </p:sp>
      <p:sp>
        <p:nvSpPr>
          <p:cNvPr id="48" name="TextBox 47">
            <a:extLst>
              <a:ext uri="{FF2B5EF4-FFF2-40B4-BE49-F238E27FC236}">
                <a16:creationId xmlns:a16="http://schemas.microsoft.com/office/drawing/2014/main" id="{8532C385-15A6-C8F4-3120-68C93BEB3FA0}"/>
              </a:ext>
            </a:extLst>
          </p:cNvPr>
          <p:cNvSpPr txBox="1"/>
          <p:nvPr/>
        </p:nvSpPr>
        <p:spPr>
          <a:xfrm>
            <a:off x="4501766" y="5577839"/>
            <a:ext cx="1836015" cy="523220"/>
          </a:xfrm>
          <a:prstGeom prst="rect">
            <a:avLst/>
          </a:prstGeom>
          <a:noFill/>
        </p:spPr>
        <p:txBody>
          <a:bodyPr wrap="none" rtlCol="0">
            <a:spAutoFit/>
          </a:bodyPr>
          <a:lstStyle/>
          <a:p>
            <a:r>
              <a:rPr lang="en-GB" sz="2800" dirty="0">
                <a:solidFill>
                  <a:schemeClr val="accent5">
                    <a:lumMod val="75000"/>
                  </a:schemeClr>
                </a:solidFill>
              </a:rPr>
              <a:t>cognitivism</a:t>
            </a:r>
          </a:p>
        </p:txBody>
      </p:sp>
    </p:spTree>
    <p:extLst>
      <p:ext uri="{BB962C8B-B14F-4D97-AF65-F5344CB8AC3E}">
        <p14:creationId xmlns:p14="http://schemas.microsoft.com/office/powerpoint/2010/main" val="25275829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2">
            <a:extLst>
              <a:ext uri="{FF2B5EF4-FFF2-40B4-BE49-F238E27FC236}">
                <a16:creationId xmlns:a16="http://schemas.microsoft.com/office/drawing/2014/main" id="{78613552-6900-8F12-D487-171786D59972}"/>
              </a:ext>
            </a:extLst>
          </p:cNvPr>
          <p:cNvSpPr>
            <a:spLocks noChangeArrowheads="1"/>
          </p:cNvSpPr>
          <p:nvPr/>
        </p:nvSpPr>
        <p:spPr bwMode="auto">
          <a:xfrm>
            <a:off x="0" y="1"/>
            <a:ext cx="12192000" cy="1012826"/>
          </a:xfrm>
          <a:prstGeom prst="rect">
            <a:avLst/>
          </a:prstGeom>
          <a:gradFill rotWithShape="1">
            <a:gsLst>
              <a:gs pos="0">
                <a:srgbClr val="C0C0C0"/>
              </a:gs>
              <a:gs pos="100000">
                <a:schemeClr val="bg1"/>
              </a:gs>
            </a:gsLst>
            <a:lin ang="0" scaled="1"/>
          </a:gradFill>
          <a:ln w="9525">
            <a:noFill/>
            <a:miter lim="800000"/>
            <a:headEnd/>
            <a:tailEnd/>
          </a:ln>
        </p:spPr>
        <p:txBody>
          <a:bodyPr wrap="none" anchor="ctr">
            <a:prstTxWarp prst="textNoShape">
              <a:avLst/>
            </a:prstTxWarp>
          </a:bodyPr>
          <a:lstStyle/>
          <a:p>
            <a:pPr algn="ctr"/>
            <a:endParaRPr lang="en-US" sz="3600" dirty="0">
              <a:latin typeface="Calibri" charset="0"/>
            </a:endParaRPr>
          </a:p>
        </p:txBody>
      </p:sp>
      <p:pic>
        <p:nvPicPr>
          <p:cNvPr id="12" name="Picture 11">
            <a:extLst>
              <a:ext uri="{FF2B5EF4-FFF2-40B4-BE49-F238E27FC236}">
                <a16:creationId xmlns:a16="http://schemas.microsoft.com/office/drawing/2014/main" id="{711A3BFB-6015-2283-35A6-D173B89C6BF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154870" y="-39543"/>
            <a:ext cx="1052370" cy="1052370"/>
          </a:xfrm>
          <a:prstGeom prst="rect">
            <a:avLst/>
          </a:prstGeom>
        </p:spPr>
      </p:pic>
      <p:sp>
        <p:nvSpPr>
          <p:cNvPr id="13" name="Rectangle 3">
            <a:extLst>
              <a:ext uri="{FF2B5EF4-FFF2-40B4-BE49-F238E27FC236}">
                <a16:creationId xmlns:a16="http://schemas.microsoft.com/office/drawing/2014/main" id="{1D407BD3-0FF1-C311-53FA-C0FA786FA5F2}"/>
              </a:ext>
            </a:extLst>
          </p:cNvPr>
          <p:cNvSpPr>
            <a:spLocks noChangeArrowheads="1"/>
          </p:cNvSpPr>
          <p:nvPr/>
        </p:nvSpPr>
        <p:spPr bwMode="auto">
          <a:xfrm>
            <a:off x="0" y="1"/>
            <a:ext cx="9004852" cy="646331"/>
          </a:xfrm>
          <a:prstGeom prst="rect">
            <a:avLst/>
          </a:prstGeom>
          <a:noFill/>
          <a:ln w="9525">
            <a:noFill/>
            <a:miter lim="800000"/>
            <a:headEnd/>
            <a:tailEnd/>
          </a:ln>
        </p:spPr>
        <p:txBody>
          <a:bodyPr wrap="square">
            <a:prstTxWarp prst="textNoShape">
              <a:avLst/>
            </a:prstTxWarp>
            <a:spAutoFit/>
          </a:bodyPr>
          <a:lstStyle/>
          <a:p>
            <a:r>
              <a:rPr lang="en-GB" sz="3600" dirty="0">
                <a:latin typeface="+mj-lt"/>
              </a:rPr>
              <a:t>Model classes</a:t>
            </a:r>
          </a:p>
        </p:txBody>
      </p:sp>
      <p:pic>
        <p:nvPicPr>
          <p:cNvPr id="3" name="Picture 2" descr="Graphical user interface, text, application&#10;&#10;Description automatically generated">
            <a:extLst>
              <a:ext uri="{FF2B5EF4-FFF2-40B4-BE49-F238E27FC236}">
                <a16:creationId xmlns:a16="http://schemas.microsoft.com/office/drawing/2014/main" id="{CF770909-265B-C915-4741-CA044E3AF9EC}"/>
              </a:ext>
            </a:extLst>
          </p:cNvPr>
          <p:cNvPicPr>
            <a:picLocks noChangeAspect="1"/>
          </p:cNvPicPr>
          <p:nvPr/>
        </p:nvPicPr>
        <p:blipFill>
          <a:blip r:embed="rId4"/>
          <a:stretch>
            <a:fillRect/>
          </a:stretch>
        </p:blipFill>
        <p:spPr>
          <a:xfrm>
            <a:off x="5869230" y="3863010"/>
            <a:ext cx="5178761" cy="2926323"/>
          </a:xfrm>
          <a:prstGeom prst="rect">
            <a:avLst/>
          </a:prstGeom>
        </p:spPr>
      </p:pic>
      <p:pic>
        <p:nvPicPr>
          <p:cNvPr id="5" name="Picture 4" descr="Graphical user interface, text, application&#10;&#10;Description automatically generated">
            <a:extLst>
              <a:ext uri="{FF2B5EF4-FFF2-40B4-BE49-F238E27FC236}">
                <a16:creationId xmlns:a16="http://schemas.microsoft.com/office/drawing/2014/main" id="{097CCC43-CB39-A36E-9632-BBBB0B1EA5D9}"/>
              </a:ext>
            </a:extLst>
          </p:cNvPr>
          <p:cNvPicPr>
            <a:picLocks noChangeAspect="1"/>
          </p:cNvPicPr>
          <p:nvPr/>
        </p:nvPicPr>
        <p:blipFill>
          <a:blip r:embed="rId5"/>
          <a:stretch>
            <a:fillRect/>
          </a:stretch>
        </p:blipFill>
        <p:spPr>
          <a:xfrm>
            <a:off x="737410" y="3908149"/>
            <a:ext cx="5180462" cy="2880111"/>
          </a:xfrm>
          <a:prstGeom prst="rect">
            <a:avLst/>
          </a:prstGeom>
        </p:spPr>
      </p:pic>
      <p:pic>
        <p:nvPicPr>
          <p:cNvPr id="8" name="Picture 7" descr="Graphical user interface, text, application&#10;&#10;Description automatically generated">
            <a:extLst>
              <a:ext uri="{FF2B5EF4-FFF2-40B4-BE49-F238E27FC236}">
                <a16:creationId xmlns:a16="http://schemas.microsoft.com/office/drawing/2014/main" id="{6F6AFE77-21AF-3F23-7C7A-8D6C2C75B298}"/>
              </a:ext>
            </a:extLst>
          </p:cNvPr>
          <p:cNvPicPr>
            <a:picLocks noChangeAspect="1"/>
          </p:cNvPicPr>
          <p:nvPr/>
        </p:nvPicPr>
        <p:blipFill>
          <a:blip r:embed="rId6"/>
          <a:stretch>
            <a:fillRect/>
          </a:stretch>
        </p:blipFill>
        <p:spPr>
          <a:xfrm>
            <a:off x="5862147" y="1061063"/>
            <a:ext cx="5180462" cy="2811461"/>
          </a:xfrm>
          <a:prstGeom prst="rect">
            <a:avLst/>
          </a:prstGeom>
        </p:spPr>
      </p:pic>
      <p:pic>
        <p:nvPicPr>
          <p:cNvPr id="10" name="Picture 9" descr="Graphical user interface, application&#10;&#10;Description automatically generated">
            <a:extLst>
              <a:ext uri="{FF2B5EF4-FFF2-40B4-BE49-F238E27FC236}">
                <a16:creationId xmlns:a16="http://schemas.microsoft.com/office/drawing/2014/main" id="{F91F4EA8-8B6F-0F5B-EE6D-50FAF68CC68C}"/>
              </a:ext>
            </a:extLst>
          </p:cNvPr>
          <p:cNvPicPr>
            <a:picLocks noChangeAspect="1"/>
          </p:cNvPicPr>
          <p:nvPr/>
        </p:nvPicPr>
        <p:blipFill>
          <a:blip r:embed="rId7"/>
          <a:stretch>
            <a:fillRect/>
          </a:stretch>
        </p:blipFill>
        <p:spPr>
          <a:xfrm>
            <a:off x="712520" y="1025897"/>
            <a:ext cx="5180462" cy="2903640"/>
          </a:xfrm>
          <a:prstGeom prst="rect">
            <a:avLst/>
          </a:prstGeom>
        </p:spPr>
      </p:pic>
      <p:grpSp>
        <p:nvGrpSpPr>
          <p:cNvPr id="24" name="Group 23">
            <a:extLst>
              <a:ext uri="{FF2B5EF4-FFF2-40B4-BE49-F238E27FC236}">
                <a16:creationId xmlns:a16="http://schemas.microsoft.com/office/drawing/2014/main" id="{80E9B177-383D-679F-70E5-10DF58DEE021}"/>
              </a:ext>
            </a:extLst>
          </p:cNvPr>
          <p:cNvGrpSpPr/>
          <p:nvPr/>
        </p:nvGrpSpPr>
        <p:grpSpPr>
          <a:xfrm>
            <a:off x="1020557" y="4058383"/>
            <a:ext cx="4596229" cy="2535575"/>
            <a:chOff x="866900" y="1185385"/>
            <a:chExt cx="4845132" cy="2535575"/>
          </a:xfrm>
        </p:grpSpPr>
        <p:sp>
          <p:nvSpPr>
            <p:cNvPr id="15" name="Rounded Rectangle 14">
              <a:extLst>
                <a:ext uri="{FF2B5EF4-FFF2-40B4-BE49-F238E27FC236}">
                  <a16:creationId xmlns:a16="http://schemas.microsoft.com/office/drawing/2014/main" id="{35B2CB98-BAFC-2E10-69A4-52CEB2433923}"/>
                </a:ext>
              </a:extLst>
            </p:cNvPr>
            <p:cNvSpPr/>
            <p:nvPr/>
          </p:nvSpPr>
          <p:spPr>
            <a:xfrm>
              <a:off x="866900" y="1185385"/>
              <a:ext cx="4845132" cy="2535575"/>
            </a:xfrm>
            <a:prstGeom prst="roundRect">
              <a:avLst/>
            </a:prstGeom>
            <a:solidFill>
              <a:schemeClr val="lt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dirty="0"/>
            </a:p>
          </p:txBody>
        </p:sp>
        <p:grpSp>
          <p:nvGrpSpPr>
            <p:cNvPr id="38" name="Group 37">
              <a:extLst>
                <a:ext uri="{FF2B5EF4-FFF2-40B4-BE49-F238E27FC236}">
                  <a16:creationId xmlns:a16="http://schemas.microsoft.com/office/drawing/2014/main" id="{6DC64F1C-D5BA-4C4E-7793-1736353A0F35}"/>
                </a:ext>
              </a:extLst>
            </p:cNvPr>
            <p:cNvGrpSpPr/>
            <p:nvPr/>
          </p:nvGrpSpPr>
          <p:grpSpPr>
            <a:xfrm>
              <a:off x="2451610" y="1344357"/>
              <a:ext cx="2050816" cy="1461949"/>
              <a:chOff x="262914" y="2078409"/>
              <a:chExt cx="1273014" cy="906716"/>
            </a:xfrm>
          </p:grpSpPr>
          <p:pic>
            <p:nvPicPr>
              <p:cNvPr id="39" name="Picture 38">
                <a:extLst>
                  <a:ext uri="{FF2B5EF4-FFF2-40B4-BE49-F238E27FC236}">
                    <a16:creationId xmlns:a16="http://schemas.microsoft.com/office/drawing/2014/main" id="{44FA12C1-9553-04E9-8D4F-1AC0F1669256}"/>
                  </a:ext>
                </a:extLst>
              </p:cNvPr>
              <p:cNvPicPr>
                <a:picLocks noChangeAspect="1"/>
              </p:cNvPicPr>
              <p:nvPr/>
            </p:nvPicPr>
            <p:blipFill rotWithShape="1">
              <a:blip r:embed="rId8">
                <a:grayscl/>
              </a:blip>
              <a:srcRect r="68324"/>
              <a:stretch/>
            </p:blipFill>
            <p:spPr>
              <a:xfrm>
                <a:off x="262914" y="2078409"/>
                <a:ext cx="465093" cy="906716"/>
              </a:xfrm>
              <a:prstGeom prst="rect">
                <a:avLst/>
              </a:prstGeom>
            </p:spPr>
          </p:pic>
          <p:pic>
            <p:nvPicPr>
              <p:cNvPr id="40" name="Picture 39">
                <a:extLst>
                  <a:ext uri="{FF2B5EF4-FFF2-40B4-BE49-F238E27FC236}">
                    <a16:creationId xmlns:a16="http://schemas.microsoft.com/office/drawing/2014/main" id="{066494E8-BF17-D03D-AB6F-6E96D36F10A1}"/>
                  </a:ext>
                </a:extLst>
              </p:cNvPr>
              <p:cNvPicPr>
                <a:picLocks noChangeAspect="1"/>
              </p:cNvPicPr>
              <p:nvPr/>
            </p:nvPicPr>
            <p:blipFill rotWithShape="1">
              <a:blip r:embed="rId8">
                <a:grayscl/>
              </a:blip>
              <a:srcRect l="46413"/>
              <a:stretch/>
            </p:blipFill>
            <p:spPr>
              <a:xfrm>
                <a:off x="749136" y="2078409"/>
                <a:ext cx="786792" cy="906715"/>
              </a:xfrm>
              <a:prstGeom prst="rect">
                <a:avLst/>
              </a:prstGeom>
            </p:spPr>
          </p:pic>
        </p:grpSp>
        <p:sp>
          <p:nvSpPr>
            <p:cNvPr id="17" name="TextBox 16">
              <a:extLst>
                <a:ext uri="{FF2B5EF4-FFF2-40B4-BE49-F238E27FC236}">
                  <a16:creationId xmlns:a16="http://schemas.microsoft.com/office/drawing/2014/main" id="{B5B29A6C-9FEE-9FA5-A29A-A25879DBD36F}"/>
                </a:ext>
              </a:extLst>
            </p:cNvPr>
            <p:cNvSpPr txBox="1"/>
            <p:nvPr/>
          </p:nvSpPr>
          <p:spPr>
            <a:xfrm>
              <a:off x="2110406" y="3051543"/>
              <a:ext cx="2450927" cy="584775"/>
            </a:xfrm>
            <a:prstGeom prst="rect">
              <a:avLst/>
            </a:prstGeom>
            <a:noFill/>
          </p:spPr>
          <p:txBody>
            <a:bodyPr wrap="none" rtlCol="0">
              <a:spAutoFit/>
            </a:bodyPr>
            <a:lstStyle/>
            <a:p>
              <a:r>
                <a:rPr lang="en-GB" sz="3200" dirty="0"/>
                <a:t>behaviourism</a:t>
              </a:r>
            </a:p>
          </p:txBody>
        </p:sp>
      </p:grpSp>
      <p:grpSp>
        <p:nvGrpSpPr>
          <p:cNvPr id="26" name="Group 25">
            <a:extLst>
              <a:ext uri="{FF2B5EF4-FFF2-40B4-BE49-F238E27FC236}">
                <a16:creationId xmlns:a16="http://schemas.microsoft.com/office/drawing/2014/main" id="{7C8F63E6-DA24-B7DD-5BC8-E1C91C2B064D}"/>
              </a:ext>
            </a:extLst>
          </p:cNvPr>
          <p:cNvGrpSpPr/>
          <p:nvPr/>
        </p:nvGrpSpPr>
        <p:grpSpPr>
          <a:xfrm>
            <a:off x="6170316" y="4030957"/>
            <a:ext cx="4603180" cy="2535575"/>
            <a:chOff x="846898" y="1229011"/>
            <a:chExt cx="4845132" cy="2535575"/>
          </a:xfrm>
        </p:grpSpPr>
        <p:grpSp>
          <p:nvGrpSpPr>
            <p:cNvPr id="41" name="Group 40">
              <a:extLst>
                <a:ext uri="{FF2B5EF4-FFF2-40B4-BE49-F238E27FC236}">
                  <a16:creationId xmlns:a16="http://schemas.microsoft.com/office/drawing/2014/main" id="{7D246B1C-8DAB-DB8F-F776-4CC276F6C880}"/>
                </a:ext>
              </a:extLst>
            </p:cNvPr>
            <p:cNvGrpSpPr/>
            <p:nvPr/>
          </p:nvGrpSpPr>
          <p:grpSpPr>
            <a:xfrm>
              <a:off x="846898" y="1229011"/>
              <a:ext cx="4845132" cy="2535575"/>
              <a:chOff x="866900" y="1185385"/>
              <a:chExt cx="4845132" cy="2535575"/>
            </a:xfrm>
          </p:grpSpPr>
          <p:sp>
            <p:nvSpPr>
              <p:cNvPr id="42" name="Rounded Rectangle 41">
                <a:extLst>
                  <a:ext uri="{FF2B5EF4-FFF2-40B4-BE49-F238E27FC236}">
                    <a16:creationId xmlns:a16="http://schemas.microsoft.com/office/drawing/2014/main" id="{5DFEDD95-FD61-EED2-7DCF-AA763A7BB5F3}"/>
                  </a:ext>
                </a:extLst>
              </p:cNvPr>
              <p:cNvSpPr/>
              <p:nvPr/>
            </p:nvSpPr>
            <p:spPr>
              <a:xfrm>
                <a:off x="866900" y="1185385"/>
                <a:ext cx="4845132" cy="2535575"/>
              </a:xfrm>
              <a:prstGeom prst="roundRect">
                <a:avLst/>
              </a:prstGeom>
              <a:solidFill>
                <a:schemeClr val="lt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dirty="0"/>
              </a:p>
            </p:txBody>
          </p:sp>
          <p:sp>
            <p:nvSpPr>
              <p:cNvPr id="44" name="TextBox 43">
                <a:extLst>
                  <a:ext uri="{FF2B5EF4-FFF2-40B4-BE49-F238E27FC236}">
                    <a16:creationId xmlns:a16="http://schemas.microsoft.com/office/drawing/2014/main" id="{7E90E975-2DFA-8125-8A3A-5C4E794C4BE5}"/>
                  </a:ext>
                </a:extLst>
              </p:cNvPr>
              <p:cNvSpPr txBox="1"/>
              <p:nvPr/>
            </p:nvSpPr>
            <p:spPr>
              <a:xfrm>
                <a:off x="2110406" y="3051543"/>
                <a:ext cx="2629053" cy="584775"/>
              </a:xfrm>
              <a:prstGeom prst="rect">
                <a:avLst/>
              </a:prstGeom>
              <a:noFill/>
            </p:spPr>
            <p:txBody>
              <a:bodyPr wrap="none" rtlCol="0">
                <a:spAutoFit/>
              </a:bodyPr>
              <a:lstStyle/>
              <a:p>
                <a:r>
                  <a:rPr lang="en-GB" sz="3200" dirty="0"/>
                  <a:t>connectionism</a:t>
                </a:r>
              </a:p>
            </p:txBody>
          </p:sp>
        </p:grpSp>
        <p:pic>
          <p:nvPicPr>
            <p:cNvPr id="25" name="Picture 24">
              <a:extLst>
                <a:ext uri="{FF2B5EF4-FFF2-40B4-BE49-F238E27FC236}">
                  <a16:creationId xmlns:a16="http://schemas.microsoft.com/office/drawing/2014/main" id="{A927D353-E973-8079-E0D4-56A7159A65A1}"/>
                </a:ext>
              </a:extLst>
            </p:cNvPr>
            <p:cNvPicPr>
              <a:picLocks noChangeAspect="1"/>
            </p:cNvPicPr>
            <p:nvPr/>
          </p:nvPicPr>
          <p:blipFill>
            <a:blip r:embed="rId9"/>
            <a:stretch>
              <a:fillRect/>
            </a:stretch>
          </p:blipFill>
          <p:spPr>
            <a:xfrm>
              <a:off x="2400244" y="1298225"/>
              <a:ext cx="2009372" cy="1779131"/>
            </a:xfrm>
            <a:prstGeom prst="rect">
              <a:avLst/>
            </a:prstGeom>
          </p:spPr>
        </p:pic>
      </p:grpSp>
      <p:grpSp>
        <p:nvGrpSpPr>
          <p:cNvPr id="73" name="Group 72">
            <a:extLst>
              <a:ext uri="{FF2B5EF4-FFF2-40B4-BE49-F238E27FC236}">
                <a16:creationId xmlns:a16="http://schemas.microsoft.com/office/drawing/2014/main" id="{01B6823E-1658-26AC-6C7C-F5BFBE13BE42}"/>
              </a:ext>
            </a:extLst>
          </p:cNvPr>
          <p:cNvGrpSpPr/>
          <p:nvPr/>
        </p:nvGrpSpPr>
        <p:grpSpPr>
          <a:xfrm>
            <a:off x="6096000" y="1229011"/>
            <a:ext cx="4745657" cy="2535574"/>
            <a:chOff x="6096000" y="1229011"/>
            <a:chExt cx="4745657" cy="2535574"/>
          </a:xfrm>
        </p:grpSpPr>
        <p:grpSp>
          <p:nvGrpSpPr>
            <p:cNvPr id="49" name="Group 48">
              <a:extLst>
                <a:ext uri="{FF2B5EF4-FFF2-40B4-BE49-F238E27FC236}">
                  <a16:creationId xmlns:a16="http://schemas.microsoft.com/office/drawing/2014/main" id="{E8F8F084-0E8D-DCDE-4096-8C3C3B4E3902}"/>
                </a:ext>
              </a:extLst>
            </p:cNvPr>
            <p:cNvGrpSpPr/>
            <p:nvPr/>
          </p:nvGrpSpPr>
          <p:grpSpPr>
            <a:xfrm>
              <a:off x="6096000" y="1229011"/>
              <a:ext cx="4745657" cy="2535574"/>
              <a:chOff x="866900" y="1185385"/>
              <a:chExt cx="4845132" cy="2535575"/>
            </a:xfrm>
          </p:grpSpPr>
          <p:sp>
            <p:nvSpPr>
              <p:cNvPr id="50" name="Rounded Rectangle 49">
                <a:extLst>
                  <a:ext uri="{FF2B5EF4-FFF2-40B4-BE49-F238E27FC236}">
                    <a16:creationId xmlns:a16="http://schemas.microsoft.com/office/drawing/2014/main" id="{9A2D7BED-13B0-4798-3326-E0E6330F14BE}"/>
                  </a:ext>
                </a:extLst>
              </p:cNvPr>
              <p:cNvSpPr/>
              <p:nvPr/>
            </p:nvSpPr>
            <p:spPr>
              <a:xfrm>
                <a:off x="866900" y="1185385"/>
                <a:ext cx="4845132" cy="2535575"/>
              </a:xfrm>
              <a:prstGeom prst="roundRect">
                <a:avLst/>
              </a:prstGeom>
              <a:solidFill>
                <a:schemeClr val="lt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dirty="0"/>
              </a:p>
            </p:txBody>
          </p:sp>
          <p:sp>
            <p:nvSpPr>
              <p:cNvPr id="51" name="TextBox 50">
                <a:extLst>
                  <a:ext uri="{FF2B5EF4-FFF2-40B4-BE49-F238E27FC236}">
                    <a16:creationId xmlns:a16="http://schemas.microsoft.com/office/drawing/2014/main" id="{667C2433-7E38-CEF4-EA76-67B622BDB97B}"/>
                  </a:ext>
                </a:extLst>
              </p:cNvPr>
              <p:cNvSpPr txBox="1"/>
              <p:nvPr/>
            </p:nvSpPr>
            <p:spPr>
              <a:xfrm>
                <a:off x="2110406" y="3051543"/>
                <a:ext cx="2121170" cy="584775"/>
              </a:xfrm>
              <a:prstGeom prst="rect">
                <a:avLst/>
              </a:prstGeom>
              <a:noFill/>
            </p:spPr>
            <p:txBody>
              <a:bodyPr wrap="none" rtlCol="0">
                <a:spAutoFit/>
              </a:bodyPr>
              <a:lstStyle/>
              <a:p>
                <a:r>
                  <a:rPr lang="en-GB" sz="3200" dirty="0"/>
                  <a:t>cognitivism</a:t>
                </a:r>
              </a:p>
            </p:txBody>
          </p:sp>
        </p:grpSp>
        <p:pic>
          <p:nvPicPr>
            <p:cNvPr id="52" name="Picture 51">
              <a:extLst>
                <a:ext uri="{FF2B5EF4-FFF2-40B4-BE49-F238E27FC236}">
                  <a16:creationId xmlns:a16="http://schemas.microsoft.com/office/drawing/2014/main" id="{348B6907-BB9C-15E1-2FFD-FE12A989ED40}"/>
                </a:ext>
              </a:extLst>
            </p:cNvPr>
            <p:cNvPicPr>
              <a:picLocks noChangeAspect="1"/>
            </p:cNvPicPr>
            <p:nvPr/>
          </p:nvPicPr>
          <p:blipFill>
            <a:blip r:embed="rId10">
              <a:duotone>
                <a:schemeClr val="bg2">
                  <a:shade val="45000"/>
                  <a:satMod val="135000"/>
                </a:schemeClr>
                <a:prstClr val="white"/>
              </a:duotone>
            </a:blip>
            <a:stretch>
              <a:fillRect/>
            </a:stretch>
          </p:blipFill>
          <p:spPr>
            <a:xfrm>
              <a:off x="7403955" y="1392117"/>
              <a:ext cx="1692543" cy="1692543"/>
            </a:xfrm>
            <a:prstGeom prst="rect">
              <a:avLst/>
            </a:prstGeom>
          </p:spPr>
        </p:pic>
      </p:grpSp>
      <p:grpSp>
        <p:nvGrpSpPr>
          <p:cNvPr id="72" name="Group 71">
            <a:extLst>
              <a:ext uri="{FF2B5EF4-FFF2-40B4-BE49-F238E27FC236}">
                <a16:creationId xmlns:a16="http://schemas.microsoft.com/office/drawing/2014/main" id="{EDBB44DD-8C71-531E-00EA-213534DF8F2A}"/>
              </a:ext>
            </a:extLst>
          </p:cNvPr>
          <p:cNvGrpSpPr/>
          <p:nvPr/>
        </p:nvGrpSpPr>
        <p:grpSpPr>
          <a:xfrm>
            <a:off x="1016722" y="1199005"/>
            <a:ext cx="4596229" cy="2535575"/>
            <a:chOff x="1016722" y="1199005"/>
            <a:chExt cx="4596229" cy="2535575"/>
          </a:xfrm>
        </p:grpSpPr>
        <p:grpSp>
          <p:nvGrpSpPr>
            <p:cNvPr id="65" name="Group 64">
              <a:extLst>
                <a:ext uri="{FF2B5EF4-FFF2-40B4-BE49-F238E27FC236}">
                  <a16:creationId xmlns:a16="http://schemas.microsoft.com/office/drawing/2014/main" id="{9871BA75-EB48-CAD5-EDD6-38746068175F}"/>
                </a:ext>
              </a:extLst>
            </p:cNvPr>
            <p:cNvGrpSpPr/>
            <p:nvPr/>
          </p:nvGrpSpPr>
          <p:grpSpPr>
            <a:xfrm>
              <a:off x="1016722" y="1199005"/>
              <a:ext cx="4596229" cy="2535575"/>
              <a:chOff x="866900" y="1185385"/>
              <a:chExt cx="4845132" cy="2535575"/>
            </a:xfrm>
          </p:grpSpPr>
          <p:sp>
            <p:nvSpPr>
              <p:cNvPr id="66" name="Rounded Rectangle 65">
                <a:extLst>
                  <a:ext uri="{FF2B5EF4-FFF2-40B4-BE49-F238E27FC236}">
                    <a16:creationId xmlns:a16="http://schemas.microsoft.com/office/drawing/2014/main" id="{3DD1F4DA-87A2-5A13-F7C5-9A6C6707B9AE}"/>
                  </a:ext>
                </a:extLst>
              </p:cNvPr>
              <p:cNvSpPr/>
              <p:nvPr/>
            </p:nvSpPr>
            <p:spPr>
              <a:xfrm>
                <a:off x="866900" y="1185385"/>
                <a:ext cx="4845132" cy="2535575"/>
              </a:xfrm>
              <a:prstGeom prst="roundRect">
                <a:avLst/>
              </a:prstGeom>
              <a:solidFill>
                <a:schemeClr val="lt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dirty="0"/>
              </a:p>
            </p:txBody>
          </p:sp>
          <p:grpSp>
            <p:nvGrpSpPr>
              <p:cNvPr id="67" name="Group 66">
                <a:extLst>
                  <a:ext uri="{FF2B5EF4-FFF2-40B4-BE49-F238E27FC236}">
                    <a16:creationId xmlns:a16="http://schemas.microsoft.com/office/drawing/2014/main" id="{F91EACFC-C86A-9ABB-72D4-2228A26F7844}"/>
                  </a:ext>
                </a:extLst>
              </p:cNvPr>
              <p:cNvGrpSpPr/>
              <p:nvPr/>
            </p:nvGrpSpPr>
            <p:grpSpPr>
              <a:xfrm>
                <a:off x="2451610" y="1344357"/>
                <a:ext cx="2050816" cy="1461949"/>
                <a:chOff x="262914" y="2078409"/>
                <a:chExt cx="1273014" cy="906716"/>
              </a:xfrm>
            </p:grpSpPr>
            <p:pic>
              <p:nvPicPr>
                <p:cNvPr id="69" name="Picture 68">
                  <a:extLst>
                    <a:ext uri="{FF2B5EF4-FFF2-40B4-BE49-F238E27FC236}">
                      <a16:creationId xmlns:a16="http://schemas.microsoft.com/office/drawing/2014/main" id="{A271178C-73CB-B7C4-7793-F53712FA14A8}"/>
                    </a:ext>
                  </a:extLst>
                </p:cNvPr>
                <p:cNvPicPr>
                  <a:picLocks noChangeAspect="1"/>
                </p:cNvPicPr>
                <p:nvPr/>
              </p:nvPicPr>
              <p:blipFill rotWithShape="1">
                <a:blip r:embed="rId8">
                  <a:grayscl/>
                </a:blip>
                <a:srcRect r="68324"/>
                <a:stretch/>
              </p:blipFill>
              <p:spPr>
                <a:xfrm>
                  <a:off x="262914" y="2078409"/>
                  <a:ext cx="465093" cy="906716"/>
                </a:xfrm>
                <a:prstGeom prst="rect">
                  <a:avLst/>
                </a:prstGeom>
              </p:spPr>
            </p:pic>
            <p:pic>
              <p:nvPicPr>
                <p:cNvPr id="70" name="Picture 69">
                  <a:extLst>
                    <a:ext uri="{FF2B5EF4-FFF2-40B4-BE49-F238E27FC236}">
                      <a16:creationId xmlns:a16="http://schemas.microsoft.com/office/drawing/2014/main" id="{3F2A92A8-F49A-038B-F164-CD998EDF58AE}"/>
                    </a:ext>
                  </a:extLst>
                </p:cNvPr>
                <p:cNvPicPr>
                  <a:picLocks noChangeAspect="1"/>
                </p:cNvPicPr>
                <p:nvPr/>
              </p:nvPicPr>
              <p:blipFill rotWithShape="1">
                <a:blip r:embed="rId8">
                  <a:grayscl/>
                </a:blip>
                <a:srcRect l="46413"/>
                <a:stretch/>
              </p:blipFill>
              <p:spPr>
                <a:xfrm>
                  <a:off x="749136" y="2078409"/>
                  <a:ext cx="786792" cy="906715"/>
                </a:xfrm>
                <a:prstGeom prst="rect">
                  <a:avLst/>
                </a:prstGeom>
              </p:spPr>
            </p:pic>
          </p:grpSp>
          <p:sp>
            <p:nvSpPr>
              <p:cNvPr id="68" name="TextBox 67">
                <a:extLst>
                  <a:ext uri="{FF2B5EF4-FFF2-40B4-BE49-F238E27FC236}">
                    <a16:creationId xmlns:a16="http://schemas.microsoft.com/office/drawing/2014/main" id="{F9590FFD-6B67-184C-590D-34B0CA43761B}"/>
                  </a:ext>
                </a:extLst>
              </p:cNvPr>
              <p:cNvSpPr txBox="1"/>
              <p:nvPr/>
            </p:nvSpPr>
            <p:spPr>
              <a:xfrm>
                <a:off x="2110406" y="3051543"/>
                <a:ext cx="2354449" cy="584775"/>
              </a:xfrm>
              <a:prstGeom prst="rect">
                <a:avLst/>
              </a:prstGeom>
              <a:noFill/>
            </p:spPr>
            <p:txBody>
              <a:bodyPr wrap="none" rtlCol="0">
                <a:spAutoFit/>
              </a:bodyPr>
              <a:lstStyle/>
              <a:p>
                <a:r>
                  <a:rPr lang="en-GB" sz="3200" dirty="0"/>
                  <a:t>Bayesianism</a:t>
                </a:r>
              </a:p>
            </p:txBody>
          </p:sp>
        </p:grpSp>
        <p:pic>
          <p:nvPicPr>
            <p:cNvPr id="71" name="Picture 4" descr="Image result for bayesian image">
              <a:extLst>
                <a:ext uri="{FF2B5EF4-FFF2-40B4-BE49-F238E27FC236}">
                  <a16:creationId xmlns:a16="http://schemas.microsoft.com/office/drawing/2014/main" id="{25FDFCE0-DDC6-2147-C8B8-43BA82E0C3CC}"/>
                </a:ext>
              </a:extLst>
            </p:cNvPr>
            <p:cNvPicPr>
              <a:picLocks noChangeAspect="1" noChangeArrowheads="1"/>
            </p:cNvPicPr>
            <p:nvPr/>
          </p:nvPicPr>
          <p:blipFill>
            <a:blip r:embed="rId11">
              <a:duotone>
                <a:schemeClr val="bg2">
                  <a:shade val="45000"/>
                  <a:satMod val="135000"/>
                </a:schemeClr>
                <a:prstClr val="white"/>
              </a:duotone>
              <a:extLst>
                <a:ext uri="{BEBA8EAE-BF5A-486C-A8C5-ECC9F3942E4B}">
                  <a14:imgProps xmlns:a14="http://schemas.microsoft.com/office/drawing/2010/main">
                    <a14:imgLayer r:embed="rId12">
                      <a14:imgEffect>
                        <a14:sharpenSoften amount="100000"/>
                      </a14:imgEffect>
                    </a14:imgLayer>
                  </a14:imgProps>
                </a:ext>
                <a:ext uri="{28A0092B-C50C-407E-A947-70E740481C1C}">
                  <a14:useLocalDpi xmlns:a14="http://schemas.microsoft.com/office/drawing/2010/main" val="0"/>
                </a:ext>
              </a:extLst>
            </a:blip>
            <a:srcRect/>
            <a:stretch>
              <a:fillRect/>
            </a:stretch>
          </p:blipFill>
          <p:spPr bwMode="auto">
            <a:xfrm>
              <a:off x="1886707" y="1252761"/>
              <a:ext cx="2991797" cy="185187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142932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nodeType="clickEffect">
                                  <p:stCondLst>
                                    <p:cond delay="0"/>
                                  </p:stCondLst>
                                  <p:childTnLst>
                                    <p:animEffect transition="out" filter="dissolve">
                                      <p:cBhvr>
                                        <p:cTn id="6" dur="500"/>
                                        <p:tgtEl>
                                          <p:spTgt spid="72"/>
                                        </p:tgtEl>
                                      </p:cBhvr>
                                    </p:animEffect>
                                    <p:set>
                                      <p:cBhvr>
                                        <p:cTn id="7" dur="1" fill="hold">
                                          <p:stCondLst>
                                            <p:cond delay="499"/>
                                          </p:stCondLst>
                                        </p:cTn>
                                        <p:tgtEl>
                                          <p:spTgt spid="72"/>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nodeType="clickEffect">
                                  <p:stCondLst>
                                    <p:cond delay="0"/>
                                  </p:stCondLst>
                                  <p:childTnLst>
                                    <p:animEffect transition="out" filter="dissolve">
                                      <p:cBhvr>
                                        <p:cTn id="11" dur="500"/>
                                        <p:tgtEl>
                                          <p:spTgt spid="73"/>
                                        </p:tgtEl>
                                      </p:cBhvr>
                                    </p:animEffect>
                                    <p:set>
                                      <p:cBhvr>
                                        <p:cTn id="12" dur="1" fill="hold">
                                          <p:stCondLst>
                                            <p:cond delay="499"/>
                                          </p:stCondLst>
                                        </p:cTn>
                                        <p:tgtEl>
                                          <p:spTgt spid="73"/>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9" presetClass="exit" presetSubtype="0" fill="hold" nodeType="clickEffect">
                                  <p:stCondLst>
                                    <p:cond delay="0"/>
                                  </p:stCondLst>
                                  <p:childTnLst>
                                    <p:animEffect transition="out" filter="dissolve">
                                      <p:cBhvr>
                                        <p:cTn id="16" dur="500"/>
                                        <p:tgtEl>
                                          <p:spTgt spid="24"/>
                                        </p:tgtEl>
                                      </p:cBhvr>
                                    </p:animEffect>
                                    <p:set>
                                      <p:cBhvr>
                                        <p:cTn id="17" dur="1" fill="hold">
                                          <p:stCondLst>
                                            <p:cond delay="499"/>
                                          </p:stCondLst>
                                        </p:cTn>
                                        <p:tgtEl>
                                          <p:spTgt spid="24"/>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9" presetClass="exit" presetSubtype="0" fill="hold" nodeType="clickEffect">
                                  <p:stCondLst>
                                    <p:cond delay="0"/>
                                  </p:stCondLst>
                                  <p:childTnLst>
                                    <p:animEffect transition="out" filter="dissolve">
                                      <p:cBhvr>
                                        <p:cTn id="21" dur="500"/>
                                        <p:tgtEl>
                                          <p:spTgt spid="26"/>
                                        </p:tgtEl>
                                      </p:cBhvr>
                                    </p:animEffect>
                                    <p:set>
                                      <p:cBhvr>
                                        <p:cTn id="22" dur="1" fill="hold">
                                          <p:stCondLst>
                                            <p:cond delay="499"/>
                                          </p:stCondLst>
                                        </p:cTn>
                                        <p:tgtEl>
                                          <p:spTgt spid="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8F7DDEA1-6C75-89B2-EF53-B615B4D34777}"/>
              </a:ext>
            </a:extLst>
          </p:cNvPr>
          <p:cNvSpPr>
            <a:spLocks noChangeArrowheads="1"/>
          </p:cNvSpPr>
          <p:nvPr/>
        </p:nvSpPr>
        <p:spPr bwMode="auto">
          <a:xfrm>
            <a:off x="0" y="1"/>
            <a:ext cx="12192000" cy="1012826"/>
          </a:xfrm>
          <a:prstGeom prst="rect">
            <a:avLst/>
          </a:prstGeom>
          <a:gradFill rotWithShape="1">
            <a:gsLst>
              <a:gs pos="0">
                <a:srgbClr val="C0C0C0"/>
              </a:gs>
              <a:gs pos="100000">
                <a:schemeClr val="bg1"/>
              </a:gs>
            </a:gsLst>
            <a:lin ang="0" scaled="1"/>
          </a:gradFill>
          <a:ln w="9525">
            <a:noFill/>
            <a:miter lim="800000"/>
            <a:headEnd/>
            <a:tailEnd/>
          </a:ln>
        </p:spPr>
        <p:txBody>
          <a:bodyPr wrap="none" anchor="ctr">
            <a:prstTxWarp prst="textNoShape">
              <a:avLst/>
            </a:prstTxWarp>
          </a:bodyPr>
          <a:lstStyle/>
          <a:p>
            <a:pPr algn="ctr"/>
            <a:endParaRPr lang="en-US" sz="3600">
              <a:latin typeface="Calibri" charset="0"/>
            </a:endParaRPr>
          </a:p>
        </p:txBody>
      </p:sp>
      <p:pic>
        <p:nvPicPr>
          <p:cNvPr id="5" name="Picture 4">
            <a:extLst>
              <a:ext uri="{FF2B5EF4-FFF2-40B4-BE49-F238E27FC236}">
                <a16:creationId xmlns:a16="http://schemas.microsoft.com/office/drawing/2014/main" id="{8F4D57B5-EE57-E821-63B5-982F4E3A4021}"/>
              </a:ext>
            </a:extLst>
          </p:cNvPr>
          <p:cNvPicPr>
            <a:picLocks noChangeAspect="1"/>
          </p:cNvPicPr>
          <p:nvPr/>
        </p:nvPicPr>
        <p:blipFill>
          <a:blip r:embed="rId2"/>
          <a:stretch>
            <a:fillRect/>
          </a:stretch>
        </p:blipFill>
        <p:spPr>
          <a:xfrm>
            <a:off x="11154870" y="-39544"/>
            <a:ext cx="1052370" cy="1052370"/>
          </a:xfrm>
          <a:prstGeom prst="rect">
            <a:avLst/>
          </a:prstGeom>
        </p:spPr>
      </p:pic>
      <p:sp>
        <p:nvSpPr>
          <p:cNvPr id="6" name="Rectangle 3">
            <a:extLst>
              <a:ext uri="{FF2B5EF4-FFF2-40B4-BE49-F238E27FC236}">
                <a16:creationId xmlns:a16="http://schemas.microsoft.com/office/drawing/2014/main" id="{84251B7C-8161-3B0C-4FFC-12B82818BA64}"/>
              </a:ext>
            </a:extLst>
          </p:cNvPr>
          <p:cNvSpPr>
            <a:spLocks noChangeArrowheads="1"/>
          </p:cNvSpPr>
          <p:nvPr/>
        </p:nvSpPr>
        <p:spPr bwMode="auto">
          <a:xfrm>
            <a:off x="-1" y="0"/>
            <a:ext cx="11387733" cy="646331"/>
          </a:xfrm>
          <a:prstGeom prst="rect">
            <a:avLst/>
          </a:prstGeom>
          <a:noFill/>
          <a:ln w="9525">
            <a:noFill/>
            <a:miter lim="800000"/>
            <a:headEnd/>
            <a:tailEnd/>
          </a:ln>
        </p:spPr>
        <p:txBody>
          <a:bodyPr wrap="square">
            <a:prstTxWarp prst="textNoShape">
              <a:avLst/>
            </a:prstTxWarp>
            <a:spAutoFit/>
          </a:bodyPr>
          <a:lstStyle/>
          <a:p>
            <a:r>
              <a:rPr lang="en-GB" sz="3600" dirty="0">
                <a:latin typeface="+mj-lt"/>
              </a:rPr>
              <a:t>Models</a:t>
            </a:r>
          </a:p>
        </p:txBody>
      </p:sp>
      <p:sp>
        <p:nvSpPr>
          <p:cNvPr id="7" name="TextBox 6">
            <a:extLst>
              <a:ext uri="{FF2B5EF4-FFF2-40B4-BE49-F238E27FC236}">
                <a16:creationId xmlns:a16="http://schemas.microsoft.com/office/drawing/2014/main" id="{79246052-3608-BE54-AA72-E119ED93EDEB}"/>
              </a:ext>
            </a:extLst>
          </p:cNvPr>
          <p:cNvSpPr txBox="1"/>
          <p:nvPr/>
        </p:nvSpPr>
        <p:spPr>
          <a:xfrm>
            <a:off x="514439" y="1321904"/>
            <a:ext cx="11163121" cy="584775"/>
          </a:xfrm>
          <a:prstGeom prst="rect">
            <a:avLst/>
          </a:prstGeom>
          <a:noFill/>
        </p:spPr>
        <p:txBody>
          <a:bodyPr wrap="none" rtlCol="0">
            <a:spAutoFit/>
          </a:bodyPr>
          <a:lstStyle/>
          <a:p>
            <a:r>
              <a:rPr lang="en-GB" sz="3200" dirty="0">
                <a:latin typeface="+mj-lt"/>
              </a:rPr>
              <a:t>Models are simulations (in computer code) of natural phenomena</a:t>
            </a:r>
          </a:p>
        </p:txBody>
      </p:sp>
      <p:grpSp>
        <p:nvGrpSpPr>
          <p:cNvPr id="10" name="Group 9">
            <a:extLst>
              <a:ext uri="{FF2B5EF4-FFF2-40B4-BE49-F238E27FC236}">
                <a16:creationId xmlns:a16="http://schemas.microsoft.com/office/drawing/2014/main" id="{188F749D-2FB3-1533-0AC8-B5EDB3A48F66}"/>
              </a:ext>
            </a:extLst>
          </p:cNvPr>
          <p:cNvGrpSpPr/>
          <p:nvPr/>
        </p:nvGrpSpPr>
        <p:grpSpPr>
          <a:xfrm>
            <a:off x="1147340" y="1721769"/>
            <a:ext cx="4261678" cy="4261678"/>
            <a:chOff x="3518452" y="2215756"/>
            <a:chExt cx="4261678" cy="4261678"/>
          </a:xfrm>
        </p:grpSpPr>
        <p:pic>
          <p:nvPicPr>
            <p:cNvPr id="1026" name="Picture 2" descr="Desktop computer icon computer #AD , #AFFILIATE, #paid ...">
              <a:extLst>
                <a:ext uri="{FF2B5EF4-FFF2-40B4-BE49-F238E27FC236}">
                  <a16:creationId xmlns:a16="http://schemas.microsoft.com/office/drawing/2014/main" id="{1ED6F874-0C35-4F79-D385-A367408221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18452" y="2215756"/>
              <a:ext cx="4261678" cy="426167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77D38C4F-82BA-72C0-08D2-D766A42C8648}"/>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0" b="100000" l="0" r="100000"/>
                      </a14:imgEffect>
                    </a14:imgLayer>
                  </a14:imgProps>
                </a:ext>
              </a:extLst>
            </a:blip>
            <a:stretch>
              <a:fillRect/>
            </a:stretch>
          </p:blipFill>
          <p:spPr>
            <a:xfrm flipH="1">
              <a:off x="4642559" y="3190331"/>
              <a:ext cx="1006732" cy="981348"/>
            </a:xfrm>
            <a:prstGeom prst="rect">
              <a:avLst/>
            </a:prstGeom>
          </p:spPr>
        </p:pic>
      </p:grpSp>
      <p:sp>
        <p:nvSpPr>
          <p:cNvPr id="12" name="TextBox 11">
            <a:extLst>
              <a:ext uri="{FF2B5EF4-FFF2-40B4-BE49-F238E27FC236}">
                <a16:creationId xmlns:a16="http://schemas.microsoft.com/office/drawing/2014/main" id="{A456572F-5C8F-C55D-1D52-D6E938EC1D22}"/>
              </a:ext>
            </a:extLst>
          </p:cNvPr>
          <p:cNvSpPr txBox="1"/>
          <p:nvPr/>
        </p:nvSpPr>
        <p:spPr>
          <a:xfrm>
            <a:off x="6179074" y="2375280"/>
            <a:ext cx="4993355" cy="2954655"/>
          </a:xfrm>
          <a:prstGeom prst="rect">
            <a:avLst/>
          </a:prstGeom>
          <a:noFill/>
        </p:spPr>
        <p:txBody>
          <a:bodyPr wrap="none" rtlCol="0">
            <a:spAutoFit/>
          </a:bodyPr>
          <a:lstStyle/>
          <a:p>
            <a:r>
              <a:rPr lang="en-GB" sz="2400" dirty="0">
                <a:latin typeface="+mj-lt"/>
              </a:rPr>
              <a:t>Global finance</a:t>
            </a:r>
          </a:p>
          <a:p>
            <a:r>
              <a:rPr lang="en-GB" sz="2400" dirty="0">
                <a:latin typeface="+mj-lt"/>
              </a:rPr>
              <a:t>Language (LLMs)</a:t>
            </a:r>
            <a:br>
              <a:rPr lang="en-GB" sz="2400" dirty="0">
                <a:latin typeface="+mj-lt"/>
              </a:rPr>
            </a:br>
            <a:r>
              <a:rPr lang="en-GB" sz="2400" dirty="0">
                <a:latin typeface="+mj-lt"/>
              </a:rPr>
              <a:t>Weather Forecasting</a:t>
            </a:r>
          </a:p>
          <a:p>
            <a:r>
              <a:rPr lang="en-GB" sz="2400" dirty="0">
                <a:latin typeface="+mj-lt"/>
              </a:rPr>
              <a:t>Structural Biology (e.g. Protein Folding)</a:t>
            </a:r>
          </a:p>
          <a:p>
            <a:r>
              <a:rPr lang="en-GB" sz="2400" dirty="0">
                <a:latin typeface="+mj-lt"/>
              </a:rPr>
              <a:t>Chess Computers</a:t>
            </a:r>
          </a:p>
          <a:p>
            <a:r>
              <a:rPr lang="en-GB" sz="2400" dirty="0">
                <a:latin typeface="+mj-lt"/>
              </a:rPr>
              <a:t>Ideal Gas Laws </a:t>
            </a:r>
          </a:p>
          <a:p>
            <a:r>
              <a:rPr lang="en-GB" sz="2400" dirty="0">
                <a:latin typeface="+mj-lt"/>
              </a:rPr>
              <a:t>etc</a:t>
            </a:r>
          </a:p>
          <a:p>
            <a:endParaRPr lang="en-GB" dirty="0"/>
          </a:p>
        </p:txBody>
      </p:sp>
    </p:spTree>
    <p:extLst>
      <p:ext uri="{BB962C8B-B14F-4D97-AF65-F5344CB8AC3E}">
        <p14:creationId xmlns:p14="http://schemas.microsoft.com/office/powerpoint/2010/main" val="42130664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2">
            <a:extLst>
              <a:ext uri="{FF2B5EF4-FFF2-40B4-BE49-F238E27FC236}">
                <a16:creationId xmlns:a16="http://schemas.microsoft.com/office/drawing/2014/main" id="{88993C92-1BF2-0F44-B139-1EF25B4F99B2}"/>
              </a:ext>
            </a:extLst>
          </p:cNvPr>
          <p:cNvSpPr>
            <a:spLocks noChangeArrowheads="1"/>
          </p:cNvSpPr>
          <p:nvPr/>
        </p:nvSpPr>
        <p:spPr bwMode="auto">
          <a:xfrm>
            <a:off x="0" y="1"/>
            <a:ext cx="12192000" cy="1012826"/>
          </a:xfrm>
          <a:prstGeom prst="rect">
            <a:avLst/>
          </a:prstGeom>
          <a:gradFill rotWithShape="1">
            <a:gsLst>
              <a:gs pos="0">
                <a:srgbClr val="C0C0C0"/>
              </a:gs>
              <a:gs pos="100000">
                <a:schemeClr val="bg1"/>
              </a:gs>
            </a:gsLst>
            <a:lin ang="0" scaled="1"/>
          </a:gradFill>
          <a:ln w="9525">
            <a:noFill/>
            <a:miter lim="800000"/>
            <a:headEnd/>
            <a:tailEnd/>
          </a:ln>
        </p:spPr>
        <p:txBody>
          <a:bodyPr wrap="none" anchor="ctr">
            <a:prstTxWarp prst="textNoShape">
              <a:avLst/>
            </a:prstTxWarp>
          </a:bodyPr>
          <a:lstStyle/>
          <a:p>
            <a:pPr algn="ctr"/>
            <a:endParaRPr lang="en-US" sz="3600">
              <a:latin typeface="Calibri" charset="0"/>
            </a:endParaRPr>
          </a:p>
        </p:txBody>
      </p:sp>
      <p:pic>
        <p:nvPicPr>
          <p:cNvPr id="14" name="Picture 13">
            <a:extLst>
              <a:ext uri="{FF2B5EF4-FFF2-40B4-BE49-F238E27FC236}">
                <a16:creationId xmlns:a16="http://schemas.microsoft.com/office/drawing/2014/main" id="{3CCCE102-366B-414A-8474-91EFC6EB5146}"/>
              </a:ext>
            </a:extLst>
          </p:cNvPr>
          <p:cNvPicPr>
            <a:picLocks noChangeAspect="1"/>
          </p:cNvPicPr>
          <p:nvPr/>
        </p:nvPicPr>
        <p:blipFill>
          <a:blip r:embed="rId3"/>
          <a:stretch>
            <a:fillRect/>
          </a:stretch>
        </p:blipFill>
        <p:spPr>
          <a:xfrm>
            <a:off x="11154870" y="-39544"/>
            <a:ext cx="1052370" cy="1052370"/>
          </a:xfrm>
          <a:prstGeom prst="rect">
            <a:avLst/>
          </a:prstGeom>
        </p:spPr>
      </p:pic>
      <p:sp>
        <p:nvSpPr>
          <p:cNvPr id="15" name="Rectangle 3">
            <a:extLst>
              <a:ext uri="{FF2B5EF4-FFF2-40B4-BE49-F238E27FC236}">
                <a16:creationId xmlns:a16="http://schemas.microsoft.com/office/drawing/2014/main" id="{396FBF44-5372-524C-A7E7-9F54C2AD38B4}"/>
              </a:ext>
            </a:extLst>
          </p:cNvPr>
          <p:cNvSpPr>
            <a:spLocks noChangeArrowheads="1"/>
          </p:cNvSpPr>
          <p:nvPr/>
        </p:nvSpPr>
        <p:spPr bwMode="auto">
          <a:xfrm>
            <a:off x="0" y="0"/>
            <a:ext cx="7885113" cy="646113"/>
          </a:xfrm>
          <a:prstGeom prst="rect">
            <a:avLst/>
          </a:prstGeom>
          <a:noFill/>
          <a:ln w="9525">
            <a:noFill/>
            <a:miter lim="800000"/>
            <a:headEnd/>
            <a:tailEnd/>
          </a:ln>
        </p:spPr>
        <p:txBody>
          <a:bodyPr>
            <a:prstTxWarp prst="textNoShape">
              <a:avLst/>
            </a:prstTxWarp>
            <a:spAutoFit/>
          </a:bodyPr>
          <a:lstStyle/>
          <a:p>
            <a:r>
              <a:rPr lang="en-GB" sz="3600" dirty="0">
                <a:latin typeface="+mj-lt"/>
              </a:rPr>
              <a:t>What nobody teaches you</a:t>
            </a:r>
          </a:p>
        </p:txBody>
      </p:sp>
      <p:sp>
        <p:nvSpPr>
          <p:cNvPr id="18" name="TextBox 17">
            <a:extLst>
              <a:ext uri="{FF2B5EF4-FFF2-40B4-BE49-F238E27FC236}">
                <a16:creationId xmlns:a16="http://schemas.microsoft.com/office/drawing/2014/main" id="{22730D60-F0AF-8545-B12E-587B5F25B090}"/>
              </a:ext>
            </a:extLst>
          </p:cNvPr>
          <p:cNvSpPr txBox="1"/>
          <p:nvPr/>
        </p:nvSpPr>
        <p:spPr>
          <a:xfrm>
            <a:off x="508743" y="1120098"/>
            <a:ext cx="10842429" cy="1200329"/>
          </a:xfrm>
          <a:prstGeom prst="rect">
            <a:avLst/>
          </a:prstGeom>
          <a:noFill/>
        </p:spPr>
        <p:txBody>
          <a:bodyPr wrap="square" rtlCol="0">
            <a:spAutoFit/>
          </a:bodyPr>
          <a:lstStyle/>
          <a:p>
            <a:r>
              <a:rPr lang="en-US" sz="3200" dirty="0">
                <a:latin typeface="+mj-lt"/>
              </a:rPr>
              <a:t>You can read thousands of papers about how to compute model evidence and compare models (and this course will help!).</a:t>
            </a:r>
          </a:p>
          <a:p>
            <a:endParaRPr lang="en-US" sz="800" dirty="0">
              <a:latin typeface="+mj-lt"/>
            </a:endParaRPr>
          </a:p>
        </p:txBody>
      </p:sp>
      <p:pic>
        <p:nvPicPr>
          <p:cNvPr id="2" name="Picture 1">
            <a:extLst>
              <a:ext uri="{FF2B5EF4-FFF2-40B4-BE49-F238E27FC236}">
                <a16:creationId xmlns:a16="http://schemas.microsoft.com/office/drawing/2014/main" id="{E031DA4A-B702-4048-AB23-7AF6CB7FF091}"/>
              </a:ext>
            </a:extLst>
          </p:cNvPr>
          <p:cNvPicPr>
            <a:picLocks noChangeAspect="1"/>
          </p:cNvPicPr>
          <p:nvPr/>
        </p:nvPicPr>
        <p:blipFill>
          <a:blip r:embed="rId4"/>
          <a:stretch>
            <a:fillRect/>
          </a:stretch>
        </p:blipFill>
        <p:spPr>
          <a:xfrm>
            <a:off x="6763606" y="2614582"/>
            <a:ext cx="3245507" cy="1823385"/>
          </a:xfrm>
          <a:prstGeom prst="rect">
            <a:avLst/>
          </a:prstGeom>
        </p:spPr>
      </p:pic>
      <p:pic>
        <p:nvPicPr>
          <p:cNvPr id="4" name="Picture 3">
            <a:extLst>
              <a:ext uri="{FF2B5EF4-FFF2-40B4-BE49-F238E27FC236}">
                <a16:creationId xmlns:a16="http://schemas.microsoft.com/office/drawing/2014/main" id="{88D74B0B-7794-D447-A2E3-6730921E083C}"/>
              </a:ext>
            </a:extLst>
          </p:cNvPr>
          <p:cNvPicPr>
            <a:picLocks noChangeAspect="1"/>
          </p:cNvPicPr>
          <p:nvPr/>
        </p:nvPicPr>
        <p:blipFill>
          <a:blip r:embed="rId5"/>
          <a:stretch>
            <a:fillRect/>
          </a:stretch>
        </p:blipFill>
        <p:spPr>
          <a:xfrm>
            <a:off x="1562629" y="2614582"/>
            <a:ext cx="2844114" cy="1891335"/>
          </a:xfrm>
          <a:prstGeom prst="rect">
            <a:avLst/>
          </a:prstGeom>
        </p:spPr>
      </p:pic>
      <p:sp>
        <p:nvSpPr>
          <p:cNvPr id="5" name="TextBox 4">
            <a:extLst>
              <a:ext uri="{FF2B5EF4-FFF2-40B4-BE49-F238E27FC236}">
                <a16:creationId xmlns:a16="http://schemas.microsoft.com/office/drawing/2014/main" id="{D5565296-8B83-0747-8B94-5C8C920360EF}"/>
              </a:ext>
            </a:extLst>
          </p:cNvPr>
          <p:cNvSpPr txBox="1"/>
          <p:nvPr/>
        </p:nvSpPr>
        <p:spPr>
          <a:xfrm>
            <a:off x="1562628" y="4572120"/>
            <a:ext cx="2844115" cy="646331"/>
          </a:xfrm>
          <a:prstGeom prst="rect">
            <a:avLst/>
          </a:prstGeom>
          <a:noFill/>
        </p:spPr>
        <p:txBody>
          <a:bodyPr wrap="square" rtlCol="0">
            <a:spAutoFit/>
          </a:bodyPr>
          <a:lstStyle/>
          <a:p>
            <a:pPr algn="ctr"/>
            <a:r>
              <a:rPr lang="en-US" dirty="0"/>
              <a:t>vague thoughts about cognition/computation</a:t>
            </a:r>
          </a:p>
        </p:txBody>
      </p:sp>
      <p:sp>
        <p:nvSpPr>
          <p:cNvPr id="11" name="TextBox 10">
            <a:extLst>
              <a:ext uri="{FF2B5EF4-FFF2-40B4-BE49-F238E27FC236}">
                <a16:creationId xmlns:a16="http://schemas.microsoft.com/office/drawing/2014/main" id="{BC186DA4-E222-D643-8EC1-02D080852A59}"/>
              </a:ext>
            </a:extLst>
          </p:cNvPr>
          <p:cNvSpPr txBox="1"/>
          <p:nvPr/>
        </p:nvSpPr>
        <p:spPr>
          <a:xfrm>
            <a:off x="6964301" y="4563034"/>
            <a:ext cx="2844115" cy="369332"/>
          </a:xfrm>
          <a:prstGeom prst="rect">
            <a:avLst/>
          </a:prstGeom>
          <a:noFill/>
        </p:spPr>
        <p:txBody>
          <a:bodyPr wrap="square" rtlCol="0">
            <a:spAutoFit/>
          </a:bodyPr>
          <a:lstStyle/>
          <a:p>
            <a:pPr algn="ctr"/>
            <a:r>
              <a:rPr lang="en-US" dirty="0"/>
              <a:t>sit down to write model</a:t>
            </a:r>
          </a:p>
        </p:txBody>
      </p:sp>
      <p:sp>
        <p:nvSpPr>
          <p:cNvPr id="12" name="Down Arrow 11">
            <a:extLst>
              <a:ext uri="{FF2B5EF4-FFF2-40B4-BE49-F238E27FC236}">
                <a16:creationId xmlns:a16="http://schemas.microsoft.com/office/drawing/2014/main" id="{D99F0745-0543-F449-8638-50E6CA8F8FB5}"/>
              </a:ext>
            </a:extLst>
          </p:cNvPr>
          <p:cNvSpPr/>
          <p:nvPr/>
        </p:nvSpPr>
        <p:spPr>
          <a:xfrm rot="16200000">
            <a:off x="5190681" y="2767676"/>
            <a:ext cx="887745" cy="1650124"/>
          </a:xfrm>
          <a:prstGeom prst="downArrow">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TextBox 15">
            <a:extLst>
              <a:ext uri="{FF2B5EF4-FFF2-40B4-BE49-F238E27FC236}">
                <a16:creationId xmlns:a16="http://schemas.microsoft.com/office/drawing/2014/main" id="{969846D4-47F6-5141-ABB5-638ED039250F}"/>
              </a:ext>
            </a:extLst>
          </p:cNvPr>
          <p:cNvSpPr txBox="1"/>
          <p:nvPr/>
        </p:nvSpPr>
        <p:spPr>
          <a:xfrm>
            <a:off x="4746426" y="4182751"/>
            <a:ext cx="1650125" cy="646331"/>
          </a:xfrm>
          <a:prstGeom prst="rect">
            <a:avLst/>
          </a:prstGeom>
          <a:noFill/>
        </p:spPr>
        <p:txBody>
          <a:bodyPr wrap="square" rtlCol="0">
            <a:spAutoFit/>
          </a:bodyPr>
          <a:lstStyle/>
          <a:p>
            <a:pPr algn="ctr"/>
            <a:r>
              <a:rPr lang="en-US" dirty="0"/>
              <a:t>what actually </a:t>
            </a:r>
          </a:p>
          <a:p>
            <a:pPr algn="ctr"/>
            <a:r>
              <a:rPr lang="en-US" dirty="0"/>
              <a:t>happens here?</a:t>
            </a:r>
          </a:p>
        </p:txBody>
      </p:sp>
      <p:cxnSp>
        <p:nvCxnSpPr>
          <p:cNvPr id="8" name="Straight Connector 7">
            <a:extLst>
              <a:ext uri="{FF2B5EF4-FFF2-40B4-BE49-F238E27FC236}">
                <a16:creationId xmlns:a16="http://schemas.microsoft.com/office/drawing/2014/main" id="{795CEDFA-9EC5-2842-AED8-C2090CB897CB}"/>
              </a:ext>
            </a:extLst>
          </p:cNvPr>
          <p:cNvCxnSpPr>
            <a:cxnSpLocks/>
            <a:endCxn id="16" idx="0"/>
          </p:cNvCxnSpPr>
          <p:nvPr/>
        </p:nvCxnSpPr>
        <p:spPr>
          <a:xfrm>
            <a:off x="5571489" y="3637597"/>
            <a:ext cx="0" cy="545154"/>
          </a:xfrm>
          <a:prstGeom prst="line">
            <a:avLst/>
          </a:prstGeom>
          <a:ln>
            <a:solidFill>
              <a:schemeClr val="tx1"/>
            </a:solidFill>
            <a:headEnd type="oval" w="lg" len="lg"/>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E08AA5FE-AA24-FE47-AE61-71344E143893}"/>
              </a:ext>
            </a:extLst>
          </p:cNvPr>
          <p:cNvSpPr/>
          <p:nvPr/>
        </p:nvSpPr>
        <p:spPr>
          <a:xfrm>
            <a:off x="616420" y="5485842"/>
            <a:ext cx="10842429" cy="1077218"/>
          </a:xfrm>
          <a:prstGeom prst="rect">
            <a:avLst/>
          </a:prstGeom>
        </p:spPr>
        <p:txBody>
          <a:bodyPr wrap="square">
            <a:spAutoFit/>
          </a:bodyPr>
          <a:lstStyle/>
          <a:p>
            <a:r>
              <a:rPr lang="en-US" sz="3200" dirty="0">
                <a:latin typeface="+mj-lt"/>
              </a:rPr>
              <a:t>But nobody ever tells you how to identify the space of models that you should consider in the first place.</a:t>
            </a:r>
          </a:p>
        </p:txBody>
      </p:sp>
    </p:spTree>
    <p:extLst>
      <p:ext uri="{BB962C8B-B14F-4D97-AF65-F5344CB8AC3E}">
        <p14:creationId xmlns:p14="http://schemas.microsoft.com/office/powerpoint/2010/main" val="33758832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58" name="Picture 18" descr="Intrinsic dimension and entropy estimation">
            <a:extLst>
              <a:ext uri="{FF2B5EF4-FFF2-40B4-BE49-F238E27FC236}">
                <a16:creationId xmlns:a16="http://schemas.microsoft.com/office/drawing/2014/main" id="{8A435098-3A01-A94A-8F28-A661E3070ED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328" t="12679" r="52414" b="12679"/>
          <a:stretch/>
        </p:blipFill>
        <p:spPr bwMode="auto">
          <a:xfrm>
            <a:off x="9298303" y="1843629"/>
            <a:ext cx="1017299" cy="97601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descr="Black baby white background Stock Photos - Page 1 : Masterfile">
            <a:extLst>
              <a:ext uri="{FF2B5EF4-FFF2-40B4-BE49-F238E27FC236}">
                <a16:creationId xmlns:a16="http://schemas.microsoft.com/office/drawing/2014/main" id="{D324752A-2475-4C45-84BC-03C3959DCC1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80968" y="3128867"/>
            <a:ext cx="2800993" cy="3729133"/>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3" descr="Chart&#10;&#10;Description automatically generated">
            <a:extLst>
              <a:ext uri="{FF2B5EF4-FFF2-40B4-BE49-F238E27FC236}">
                <a16:creationId xmlns:a16="http://schemas.microsoft.com/office/drawing/2014/main" id="{801B01FA-8E8C-B14F-94CE-89F5AB03EC6A}"/>
              </a:ext>
            </a:extLst>
          </p:cNvPr>
          <p:cNvPicPr>
            <a:picLocks noChangeAspect="1"/>
          </p:cNvPicPr>
          <p:nvPr/>
        </p:nvPicPr>
        <p:blipFill>
          <a:blip r:embed="rId5"/>
          <a:stretch>
            <a:fillRect/>
          </a:stretch>
        </p:blipFill>
        <p:spPr>
          <a:xfrm>
            <a:off x="10031111" y="3229301"/>
            <a:ext cx="901700" cy="774700"/>
          </a:xfrm>
          <a:prstGeom prst="rect">
            <a:avLst/>
          </a:prstGeom>
        </p:spPr>
      </p:pic>
      <p:pic>
        <p:nvPicPr>
          <p:cNvPr id="10256" name="Picture 16" descr="Standardize or Normalize? — Examples in Python | by Robert R.F. DeFilippi |  Medium">
            <a:extLst>
              <a:ext uri="{FF2B5EF4-FFF2-40B4-BE49-F238E27FC236}">
                <a16:creationId xmlns:a16="http://schemas.microsoft.com/office/drawing/2014/main" id="{2DCE280F-432D-3943-9E0F-2A6292C3AF85}"/>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7172"/>
          <a:stretch/>
        </p:blipFill>
        <p:spPr bwMode="auto">
          <a:xfrm>
            <a:off x="8068879" y="2375936"/>
            <a:ext cx="1109638" cy="994923"/>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Diagram&#10;&#10;Description automatically generated">
            <a:extLst>
              <a:ext uri="{FF2B5EF4-FFF2-40B4-BE49-F238E27FC236}">
                <a16:creationId xmlns:a16="http://schemas.microsoft.com/office/drawing/2014/main" id="{5E58E8C4-0FEA-D54E-9D21-38218648CEC3}"/>
              </a:ext>
            </a:extLst>
          </p:cNvPr>
          <p:cNvPicPr>
            <a:picLocks noChangeAspect="1"/>
          </p:cNvPicPr>
          <p:nvPr/>
        </p:nvPicPr>
        <p:blipFill>
          <a:blip r:embed="rId7"/>
          <a:stretch>
            <a:fillRect/>
          </a:stretch>
        </p:blipFill>
        <p:spPr>
          <a:xfrm>
            <a:off x="6952801" y="3442221"/>
            <a:ext cx="1060874" cy="1003529"/>
          </a:xfrm>
          <a:prstGeom prst="rect">
            <a:avLst/>
          </a:prstGeom>
        </p:spPr>
      </p:pic>
      <p:sp>
        <p:nvSpPr>
          <p:cNvPr id="4" name="Rectangle 2">
            <a:extLst>
              <a:ext uri="{FF2B5EF4-FFF2-40B4-BE49-F238E27FC236}">
                <a16:creationId xmlns:a16="http://schemas.microsoft.com/office/drawing/2014/main" id="{DB498B43-72D6-9D4F-A477-3B76575264EA}"/>
              </a:ext>
            </a:extLst>
          </p:cNvPr>
          <p:cNvSpPr>
            <a:spLocks noChangeArrowheads="1"/>
          </p:cNvSpPr>
          <p:nvPr/>
        </p:nvSpPr>
        <p:spPr bwMode="auto">
          <a:xfrm>
            <a:off x="0" y="1"/>
            <a:ext cx="12192000" cy="1012826"/>
          </a:xfrm>
          <a:prstGeom prst="rect">
            <a:avLst/>
          </a:prstGeom>
          <a:gradFill rotWithShape="1">
            <a:gsLst>
              <a:gs pos="0">
                <a:srgbClr val="C0C0C0"/>
              </a:gs>
              <a:gs pos="100000">
                <a:schemeClr val="bg1"/>
              </a:gs>
            </a:gsLst>
            <a:lin ang="0" scaled="1"/>
          </a:gradFill>
          <a:ln w="9525">
            <a:noFill/>
            <a:miter lim="800000"/>
            <a:headEnd/>
            <a:tailEnd/>
          </a:ln>
        </p:spPr>
        <p:txBody>
          <a:bodyPr wrap="none" anchor="ctr">
            <a:prstTxWarp prst="textNoShape">
              <a:avLst/>
            </a:prstTxWarp>
          </a:bodyPr>
          <a:lstStyle/>
          <a:p>
            <a:pPr algn="ctr"/>
            <a:endParaRPr lang="en-US" sz="3600" dirty="0">
              <a:latin typeface="Calibri" charset="0"/>
            </a:endParaRPr>
          </a:p>
        </p:txBody>
      </p:sp>
      <p:pic>
        <p:nvPicPr>
          <p:cNvPr id="5" name="Picture 4">
            <a:extLst>
              <a:ext uri="{FF2B5EF4-FFF2-40B4-BE49-F238E27FC236}">
                <a16:creationId xmlns:a16="http://schemas.microsoft.com/office/drawing/2014/main" id="{8563AB65-9489-784E-AE9B-92CD714AAA90}"/>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11154870" y="-39543"/>
            <a:ext cx="1052370" cy="1052370"/>
          </a:xfrm>
          <a:prstGeom prst="rect">
            <a:avLst/>
          </a:prstGeom>
        </p:spPr>
      </p:pic>
      <p:sp>
        <p:nvSpPr>
          <p:cNvPr id="6" name="Rectangle 3">
            <a:extLst>
              <a:ext uri="{FF2B5EF4-FFF2-40B4-BE49-F238E27FC236}">
                <a16:creationId xmlns:a16="http://schemas.microsoft.com/office/drawing/2014/main" id="{9AEF85FF-6744-4A41-AFB0-193616B9CE3C}"/>
              </a:ext>
            </a:extLst>
          </p:cNvPr>
          <p:cNvSpPr>
            <a:spLocks noChangeArrowheads="1"/>
          </p:cNvSpPr>
          <p:nvPr/>
        </p:nvSpPr>
        <p:spPr bwMode="auto">
          <a:xfrm>
            <a:off x="0" y="1"/>
            <a:ext cx="9004852" cy="646331"/>
          </a:xfrm>
          <a:prstGeom prst="rect">
            <a:avLst/>
          </a:prstGeom>
          <a:noFill/>
          <a:ln w="9525">
            <a:noFill/>
            <a:miter lim="800000"/>
            <a:headEnd/>
            <a:tailEnd/>
          </a:ln>
        </p:spPr>
        <p:txBody>
          <a:bodyPr wrap="square">
            <a:prstTxWarp prst="textNoShape">
              <a:avLst/>
            </a:prstTxWarp>
            <a:spAutoFit/>
          </a:bodyPr>
          <a:lstStyle/>
          <a:p>
            <a:r>
              <a:rPr lang="en-GB" sz="3600" dirty="0">
                <a:latin typeface="+mj-lt"/>
              </a:rPr>
              <a:t>Inductive biases</a:t>
            </a:r>
          </a:p>
        </p:txBody>
      </p:sp>
      <p:pic>
        <p:nvPicPr>
          <p:cNvPr id="10242" name="Picture 2" descr="Black baby white background Stock Photos - Page 1 : Masterfile">
            <a:extLst>
              <a:ext uri="{FF2B5EF4-FFF2-40B4-BE49-F238E27FC236}">
                <a16:creationId xmlns:a16="http://schemas.microsoft.com/office/drawing/2014/main" id="{C8E3FB52-8CF1-E24C-ACC8-854FFE2E652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77810" y="2971798"/>
            <a:ext cx="2800993" cy="3729133"/>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descr="People.com | Celebrity News, Exclusives, Photos and Videos">
            <a:extLst>
              <a:ext uri="{FF2B5EF4-FFF2-40B4-BE49-F238E27FC236}">
                <a16:creationId xmlns:a16="http://schemas.microsoft.com/office/drawing/2014/main" id="{92E92542-75C5-2946-9A5F-835F6EE41B4C}"/>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r="30751"/>
          <a:stretch/>
        </p:blipFill>
        <p:spPr bwMode="auto">
          <a:xfrm>
            <a:off x="779415" y="3173954"/>
            <a:ext cx="1196790" cy="1174575"/>
          </a:xfrm>
          <a:prstGeom prst="ellipse">
            <a:avLst/>
          </a:prstGeom>
          <a:solidFill>
            <a:schemeClr val="bg1"/>
          </a:solidFill>
          <a:ln w="38100">
            <a:solidFill>
              <a:schemeClr val="tx1"/>
            </a:solidFill>
          </a:ln>
        </p:spPr>
      </p:pic>
      <p:pic>
        <p:nvPicPr>
          <p:cNvPr id="10248" name="Picture 8" descr="How to manage the sweet tooth in pregnancy | Eva Lindsay Health | Mums'  health coach &amp; postnatal fitness specialist">
            <a:extLst>
              <a:ext uri="{FF2B5EF4-FFF2-40B4-BE49-F238E27FC236}">
                <a16:creationId xmlns:a16="http://schemas.microsoft.com/office/drawing/2014/main" id="{1775AB84-1FF8-1A43-B6F7-EACE90407E38}"/>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r="19788"/>
          <a:stretch/>
        </p:blipFill>
        <p:spPr bwMode="auto">
          <a:xfrm>
            <a:off x="1976205" y="2172697"/>
            <a:ext cx="1196790" cy="1269524"/>
          </a:xfrm>
          <a:prstGeom prst="ellipse">
            <a:avLst/>
          </a:prstGeom>
          <a:noFill/>
          <a:ln w="38100">
            <a:solidFill>
              <a:schemeClr val="tx1"/>
            </a:solidFill>
          </a:ln>
          <a:extLst>
            <a:ext uri="{909E8E84-426E-40DD-AFC4-6F175D3DCCD1}">
              <a14:hiddenFill xmlns:a14="http://schemas.microsoft.com/office/drawing/2010/main">
                <a:solidFill>
                  <a:srgbClr val="FFFFFF"/>
                </a:solidFill>
              </a14:hiddenFill>
            </a:ext>
          </a:extLst>
        </p:spPr>
      </p:pic>
      <p:pic>
        <p:nvPicPr>
          <p:cNvPr id="10252" name="Picture 12" descr="5 magical places for forest tours in Germany | Booking.com">
            <a:extLst>
              <a:ext uri="{FF2B5EF4-FFF2-40B4-BE49-F238E27FC236}">
                <a16:creationId xmlns:a16="http://schemas.microsoft.com/office/drawing/2014/main" id="{314962DD-FAB5-AD41-8928-DD197C4993F2}"/>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8104" r="16618"/>
          <a:stretch/>
        </p:blipFill>
        <p:spPr bwMode="auto">
          <a:xfrm>
            <a:off x="3771390" y="3395365"/>
            <a:ext cx="1203537" cy="1199085"/>
          </a:xfrm>
          <a:prstGeom prst="ellipse">
            <a:avLst/>
          </a:prstGeom>
          <a:noFill/>
          <a:ln w="38100">
            <a:solidFill>
              <a:schemeClr val="tx1"/>
            </a:solidFill>
          </a:ln>
          <a:extLst>
            <a:ext uri="{909E8E84-426E-40DD-AFC4-6F175D3DCCD1}">
              <a14:hiddenFill xmlns:a14="http://schemas.microsoft.com/office/drawing/2010/main">
                <a:solidFill>
                  <a:srgbClr val="FFFFFF"/>
                </a:solidFill>
              </a14:hiddenFill>
            </a:ext>
          </a:extLst>
        </p:spPr>
      </p:pic>
      <p:pic>
        <p:nvPicPr>
          <p:cNvPr id="10254" name="Picture 14" descr="N.Y.'s Changed Streets: In One Spot, Traffic Speeds Are Up 288% - The New  York Times">
            <a:extLst>
              <a:ext uri="{FF2B5EF4-FFF2-40B4-BE49-F238E27FC236}">
                <a16:creationId xmlns:a16="http://schemas.microsoft.com/office/drawing/2014/main" id="{291A67AD-0C64-8241-8AB3-2DC48F785CA9}"/>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b="25098"/>
          <a:stretch/>
        </p:blipFill>
        <p:spPr bwMode="auto">
          <a:xfrm>
            <a:off x="590950" y="1732096"/>
            <a:ext cx="1280699" cy="1199085"/>
          </a:xfrm>
          <a:prstGeom prst="ellipse">
            <a:avLst/>
          </a:prstGeom>
          <a:noFill/>
          <a:ln w="38100">
            <a:solidFill>
              <a:schemeClr val="tx1"/>
            </a:solidFill>
          </a:ln>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A8E5BABA-A1E5-4C4C-B52D-32D58D1C196E}"/>
              </a:ext>
            </a:extLst>
          </p:cNvPr>
          <p:cNvSpPr txBox="1"/>
          <p:nvPr/>
        </p:nvSpPr>
        <p:spPr>
          <a:xfrm>
            <a:off x="2276487" y="1249927"/>
            <a:ext cx="1902316" cy="523220"/>
          </a:xfrm>
          <a:prstGeom prst="rect">
            <a:avLst/>
          </a:prstGeom>
          <a:noFill/>
        </p:spPr>
        <p:txBody>
          <a:bodyPr wrap="none" rtlCol="0">
            <a:spAutoFit/>
          </a:bodyPr>
          <a:lstStyle/>
          <a:p>
            <a:r>
              <a:rPr lang="en-GB" sz="2800" dirty="0">
                <a:solidFill>
                  <a:schemeClr val="bg1">
                    <a:lumMod val="50000"/>
                  </a:schemeClr>
                </a:solidFill>
                <a:latin typeface="+mj-lt"/>
              </a:rPr>
              <a:t>prior beliefs</a:t>
            </a:r>
          </a:p>
        </p:txBody>
      </p:sp>
      <p:sp>
        <p:nvSpPr>
          <p:cNvPr id="9" name="Oval 8">
            <a:extLst>
              <a:ext uri="{FF2B5EF4-FFF2-40B4-BE49-F238E27FC236}">
                <a16:creationId xmlns:a16="http://schemas.microsoft.com/office/drawing/2014/main" id="{0699FAD5-3B85-4A4D-AA0B-02F1DA742628}"/>
              </a:ext>
            </a:extLst>
          </p:cNvPr>
          <p:cNvSpPr/>
          <p:nvPr/>
        </p:nvSpPr>
        <p:spPr>
          <a:xfrm>
            <a:off x="6884844" y="3333873"/>
            <a:ext cx="1196789" cy="1199085"/>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8" name="Picture 10" descr="It's spider season but please don't be scared - Lynne Barrett-Lee - Wales  Online">
            <a:extLst>
              <a:ext uri="{FF2B5EF4-FFF2-40B4-BE49-F238E27FC236}">
                <a16:creationId xmlns:a16="http://schemas.microsoft.com/office/drawing/2014/main" id="{86ACE65D-B6D2-784E-ACFD-750AC9EC0784}"/>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5392" r="5196"/>
          <a:stretch/>
        </p:blipFill>
        <p:spPr bwMode="auto">
          <a:xfrm>
            <a:off x="3463986" y="2040479"/>
            <a:ext cx="1196789" cy="1199085"/>
          </a:xfrm>
          <a:prstGeom prst="ellipse">
            <a:avLst/>
          </a:prstGeom>
          <a:noFill/>
          <a:ln w="38100">
            <a:solidFill>
              <a:schemeClr val="tx1"/>
            </a:solidFill>
          </a:ln>
          <a:extLst>
            <a:ext uri="{909E8E84-426E-40DD-AFC4-6F175D3DCCD1}">
              <a14:hiddenFill xmlns:a14="http://schemas.microsoft.com/office/drawing/2010/main">
                <a:solidFill>
                  <a:srgbClr val="FFFFFF"/>
                </a:solidFill>
              </a14:hiddenFill>
            </a:ext>
          </a:extLst>
        </p:spPr>
      </p:pic>
      <p:sp>
        <p:nvSpPr>
          <p:cNvPr id="29" name="Oval 28">
            <a:extLst>
              <a:ext uri="{FF2B5EF4-FFF2-40B4-BE49-F238E27FC236}">
                <a16:creationId xmlns:a16="http://schemas.microsoft.com/office/drawing/2014/main" id="{BDEF5103-8269-E74A-B29A-CD3820C5C023}"/>
              </a:ext>
            </a:extLst>
          </p:cNvPr>
          <p:cNvSpPr/>
          <p:nvPr/>
        </p:nvSpPr>
        <p:spPr>
          <a:xfrm>
            <a:off x="7951686" y="2207916"/>
            <a:ext cx="1196789" cy="1199085"/>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Oval 29">
            <a:extLst>
              <a:ext uri="{FF2B5EF4-FFF2-40B4-BE49-F238E27FC236}">
                <a16:creationId xmlns:a16="http://schemas.microsoft.com/office/drawing/2014/main" id="{CE2F0CF4-3949-3A41-841F-849F729E1937}"/>
              </a:ext>
            </a:extLst>
          </p:cNvPr>
          <p:cNvSpPr/>
          <p:nvPr/>
        </p:nvSpPr>
        <p:spPr>
          <a:xfrm>
            <a:off x="9883567" y="3061992"/>
            <a:ext cx="1196789" cy="1199085"/>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Oval 30">
            <a:extLst>
              <a:ext uri="{FF2B5EF4-FFF2-40B4-BE49-F238E27FC236}">
                <a16:creationId xmlns:a16="http://schemas.microsoft.com/office/drawing/2014/main" id="{B2C75C3A-1ACB-BF4D-928C-703351829062}"/>
              </a:ext>
            </a:extLst>
          </p:cNvPr>
          <p:cNvSpPr/>
          <p:nvPr/>
        </p:nvSpPr>
        <p:spPr>
          <a:xfrm>
            <a:off x="9208559" y="1721202"/>
            <a:ext cx="1196789" cy="1199085"/>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TextBox 43">
            <a:extLst>
              <a:ext uri="{FF2B5EF4-FFF2-40B4-BE49-F238E27FC236}">
                <a16:creationId xmlns:a16="http://schemas.microsoft.com/office/drawing/2014/main" id="{161E2C65-0D69-D94B-B1EE-E65CEF11E1C7}"/>
              </a:ext>
            </a:extLst>
          </p:cNvPr>
          <p:cNvSpPr txBox="1"/>
          <p:nvPr/>
        </p:nvSpPr>
        <p:spPr>
          <a:xfrm>
            <a:off x="6790760" y="1139859"/>
            <a:ext cx="3082960" cy="954107"/>
          </a:xfrm>
          <a:prstGeom prst="rect">
            <a:avLst/>
          </a:prstGeom>
          <a:noFill/>
        </p:spPr>
        <p:txBody>
          <a:bodyPr wrap="square" rtlCol="0">
            <a:spAutoFit/>
          </a:bodyPr>
          <a:lstStyle/>
          <a:p>
            <a:r>
              <a:rPr lang="en-GB" sz="2800" dirty="0">
                <a:solidFill>
                  <a:schemeClr val="bg1">
                    <a:lumMod val="50000"/>
                  </a:schemeClr>
                </a:solidFill>
                <a:latin typeface="+mj-lt"/>
              </a:rPr>
              <a:t>computational constraints</a:t>
            </a:r>
          </a:p>
        </p:txBody>
      </p:sp>
    </p:spTree>
    <p:extLst>
      <p:ext uri="{BB962C8B-B14F-4D97-AF65-F5344CB8AC3E}">
        <p14:creationId xmlns:p14="http://schemas.microsoft.com/office/powerpoint/2010/main" val="12395420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2">
            <a:extLst>
              <a:ext uri="{FF2B5EF4-FFF2-40B4-BE49-F238E27FC236}">
                <a16:creationId xmlns:a16="http://schemas.microsoft.com/office/drawing/2014/main" id="{88993C92-1BF2-0F44-B139-1EF25B4F99B2}"/>
              </a:ext>
            </a:extLst>
          </p:cNvPr>
          <p:cNvSpPr>
            <a:spLocks noChangeArrowheads="1"/>
          </p:cNvSpPr>
          <p:nvPr/>
        </p:nvSpPr>
        <p:spPr bwMode="auto">
          <a:xfrm>
            <a:off x="0" y="1"/>
            <a:ext cx="12192000" cy="1012826"/>
          </a:xfrm>
          <a:prstGeom prst="rect">
            <a:avLst/>
          </a:prstGeom>
          <a:gradFill rotWithShape="1">
            <a:gsLst>
              <a:gs pos="0">
                <a:srgbClr val="C0C0C0"/>
              </a:gs>
              <a:gs pos="100000">
                <a:schemeClr val="bg1"/>
              </a:gs>
            </a:gsLst>
            <a:lin ang="0" scaled="1"/>
          </a:gradFill>
          <a:ln w="9525">
            <a:noFill/>
            <a:miter lim="800000"/>
            <a:headEnd/>
            <a:tailEnd/>
          </a:ln>
        </p:spPr>
        <p:txBody>
          <a:bodyPr wrap="none" anchor="ctr">
            <a:prstTxWarp prst="textNoShape">
              <a:avLst/>
            </a:prstTxWarp>
          </a:bodyPr>
          <a:lstStyle/>
          <a:p>
            <a:pPr algn="ctr"/>
            <a:endParaRPr lang="en-US" sz="3600">
              <a:latin typeface="Calibri" charset="0"/>
            </a:endParaRPr>
          </a:p>
        </p:txBody>
      </p:sp>
      <p:pic>
        <p:nvPicPr>
          <p:cNvPr id="14" name="Picture 13">
            <a:extLst>
              <a:ext uri="{FF2B5EF4-FFF2-40B4-BE49-F238E27FC236}">
                <a16:creationId xmlns:a16="http://schemas.microsoft.com/office/drawing/2014/main" id="{3CCCE102-366B-414A-8474-91EFC6EB5146}"/>
              </a:ext>
            </a:extLst>
          </p:cNvPr>
          <p:cNvPicPr>
            <a:picLocks noChangeAspect="1"/>
          </p:cNvPicPr>
          <p:nvPr/>
        </p:nvPicPr>
        <p:blipFill>
          <a:blip r:embed="rId3"/>
          <a:stretch>
            <a:fillRect/>
          </a:stretch>
        </p:blipFill>
        <p:spPr>
          <a:xfrm>
            <a:off x="11154870" y="-39544"/>
            <a:ext cx="1052370" cy="1052370"/>
          </a:xfrm>
          <a:prstGeom prst="rect">
            <a:avLst/>
          </a:prstGeom>
        </p:spPr>
      </p:pic>
      <p:sp>
        <p:nvSpPr>
          <p:cNvPr id="15" name="Rectangle 3">
            <a:extLst>
              <a:ext uri="{FF2B5EF4-FFF2-40B4-BE49-F238E27FC236}">
                <a16:creationId xmlns:a16="http://schemas.microsoft.com/office/drawing/2014/main" id="{396FBF44-5372-524C-A7E7-9F54C2AD38B4}"/>
              </a:ext>
            </a:extLst>
          </p:cNvPr>
          <p:cNvSpPr>
            <a:spLocks noChangeArrowheads="1"/>
          </p:cNvSpPr>
          <p:nvPr/>
        </p:nvSpPr>
        <p:spPr bwMode="auto">
          <a:xfrm>
            <a:off x="0" y="0"/>
            <a:ext cx="9220200" cy="646331"/>
          </a:xfrm>
          <a:prstGeom prst="rect">
            <a:avLst/>
          </a:prstGeom>
          <a:noFill/>
          <a:ln w="9525">
            <a:noFill/>
            <a:miter lim="800000"/>
            <a:headEnd/>
            <a:tailEnd/>
          </a:ln>
        </p:spPr>
        <p:txBody>
          <a:bodyPr wrap="square">
            <a:prstTxWarp prst="textNoShape">
              <a:avLst/>
            </a:prstTxWarp>
            <a:spAutoFit/>
          </a:bodyPr>
          <a:lstStyle/>
          <a:p>
            <a:r>
              <a:rPr lang="en-GB" sz="3600" dirty="0">
                <a:latin typeface="+mj-lt"/>
              </a:rPr>
              <a:t>Predicting and explaining</a:t>
            </a:r>
          </a:p>
        </p:txBody>
      </p:sp>
      <p:sp>
        <p:nvSpPr>
          <p:cNvPr id="4" name="Rectangle 3">
            <a:extLst>
              <a:ext uri="{FF2B5EF4-FFF2-40B4-BE49-F238E27FC236}">
                <a16:creationId xmlns:a16="http://schemas.microsoft.com/office/drawing/2014/main" id="{A6AE2527-AD4B-5F4B-A12A-8F37ED4008CE}"/>
              </a:ext>
            </a:extLst>
          </p:cNvPr>
          <p:cNvSpPr/>
          <p:nvPr/>
        </p:nvSpPr>
        <p:spPr>
          <a:xfrm>
            <a:off x="1645711" y="5383401"/>
            <a:ext cx="8974148" cy="1508105"/>
          </a:xfrm>
          <a:prstGeom prst="rect">
            <a:avLst/>
          </a:prstGeom>
        </p:spPr>
        <p:txBody>
          <a:bodyPr wrap="square">
            <a:spAutoFit/>
          </a:bodyPr>
          <a:lstStyle/>
          <a:p>
            <a:r>
              <a:rPr lang="en-US" sz="3200" dirty="0">
                <a:latin typeface="+mj-lt"/>
              </a:rPr>
              <a:t>Models are useful for predicting and explaining, and these two virtues typically trade off with complexity</a:t>
            </a:r>
          </a:p>
          <a:p>
            <a:endParaRPr lang="en-US" sz="2800" dirty="0">
              <a:latin typeface="+mj-lt"/>
            </a:endParaRPr>
          </a:p>
        </p:txBody>
      </p:sp>
      <p:cxnSp>
        <p:nvCxnSpPr>
          <p:cNvPr id="16" name="Straight Connector 15">
            <a:extLst>
              <a:ext uri="{FF2B5EF4-FFF2-40B4-BE49-F238E27FC236}">
                <a16:creationId xmlns:a16="http://schemas.microsoft.com/office/drawing/2014/main" id="{B77A0B66-AB6D-CB45-B064-8660179D6376}"/>
              </a:ext>
            </a:extLst>
          </p:cNvPr>
          <p:cNvCxnSpPr/>
          <p:nvPr/>
        </p:nvCxnSpPr>
        <p:spPr>
          <a:xfrm>
            <a:off x="2085109" y="2776700"/>
            <a:ext cx="802178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Right Arrow 16">
            <a:extLst>
              <a:ext uri="{FF2B5EF4-FFF2-40B4-BE49-F238E27FC236}">
                <a16:creationId xmlns:a16="http://schemas.microsoft.com/office/drawing/2014/main" id="{3C5A9E4F-5447-B240-8B6B-765CF2862F90}"/>
              </a:ext>
            </a:extLst>
          </p:cNvPr>
          <p:cNvSpPr/>
          <p:nvPr/>
        </p:nvSpPr>
        <p:spPr>
          <a:xfrm>
            <a:off x="2633652" y="1452268"/>
            <a:ext cx="6342804" cy="812800"/>
          </a:xfrm>
          <a:prstGeom prst="rightArrow">
            <a:avLst/>
          </a:prstGeom>
          <a:gradFill>
            <a:gsLst>
              <a:gs pos="0">
                <a:schemeClr val="bg1"/>
              </a:gs>
              <a:gs pos="100000">
                <a:srgbClr val="FF0000"/>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8" name="Right Arrow 17">
            <a:extLst>
              <a:ext uri="{FF2B5EF4-FFF2-40B4-BE49-F238E27FC236}">
                <a16:creationId xmlns:a16="http://schemas.microsoft.com/office/drawing/2014/main" id="{4DDAFB08-9937-D646-8BE9-CB02FFCF24B2}"/>
              </a:ext>
            </a:extLst>
          </p:cNvPr>
          <p:cNvSpPr/>
          <p:nvPr/>
        </p:nvSpPr>
        <p:spPr>
          <a:xfrm rot="10800000">
            <a:off x="2924598" y="3676218"/>
            <a:ext cx="6342804" cy="812800"/>
          </a:xfrm>
          <a:prstGeom prst="rightArrow">
            <a:avLst/>
          </a:prstGeom>
          <a:gradFill>
            <a:gsLst>
              <a:gs pos="0">
                <a:schemeClr val="bg1"/>
              </a:gs>
              <a:gs pos="100000">
                <a:srgbClr val="0070C0"/>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9" name="TextBox 18">
            <a:extLst>
              <a:ext uri="{FF2B5EF4-FFF2-40B4-BE49-F238E27FC236}">
                <a16:creationId xmlns:a16="http://schemas.microsoft.com/office/drawing/2014/main" id="{8DC70F50-4312-6E4A-ADBE-06A6355EFF69}"/>
              </a:ext>
            </a:extLst>
          </p:cNvPr>
          <p:cNvSpPr txBox="1"/>
          <p:nvPr/>
        </p:nvSpPr>
        <p:spPr>
          <a:xfrm>
            <a:off x="4552050" y="1204455"/>
            <a:ext cx="2506007" cy="369332"/>
          </a:xfrm>
          <a:prstGeom prst="rect">
            <a:avLst/>
          </a:prstGeom>
          <a:noFill/>
        </p:spPr>
        <p:txBody>
          <a:bodyPr wrap="none" rtlCol="0">
            <a:spAutoFit/>
          </a:bodyPr>
          <a:lstStyle/>
          <a:p>
            <a:r>
              <a:rPr lang="en-US" dirty="0">
                <a:solidFill>
                  <a:srgbClr val="FF0000"/>
                </a:solidFill>
              </a:rPr>
              <a:t>greater predictive power</a:t>
            </a:r>
          </a:p>
        </p:txBody>
      </p:sp>
      <p:sp>
        <p:nvSpPr>
          <p:cNvPr id="20" name="TextBox 19">
            <a:extLst>
              <a:ext uri="{FF2B5EF4-FFF2-40B4-BE49-F238E27FC236}">
                <a16:creationId xmlns:a16="http://schemas.microsoft.com/office/drawing/2014/main" id="{8B918260-6E84-7A47-9EF6-ECAA8F5CD5D9}"/>
              </a:ext>
            </a:extLst>
          </p:cNvPr>
          <p:cNvSpPr txBox="1"/>
          <p:nvPr/>
        </p:nvSpPr>
        <p:spPr>
          <a:xfrm>
            <a:off x="4607468" y="4367499"/>
            <a:ext cx="2680927" cy="369332"/>
          </a:xfrm>
          <a:prstGeom prst="rect">
            <a:avLst/>
          </a:prstGeom>
          <a:noFill/>
        </p:spPr>
        <p:txBody>
          <a:bodyPr wrap="none" rtlCol="0">
            <a:spAutoFit/>
          </a:bodyPr>
          <a:lstStyle/>
          <a:p>
            <a:r>
              <a:rPr lang="en-US" dirty="0">
                <a:solidFill>
                  <a:srgbClr val="0070C0"/>
                </a:solidFill>
              </a:rPr>
              <a:t>greater explanatory power</a:t>
            </a:r>
          </a:p>
        </p:txBody>
      </p:sp>
      <p:sp>
        <p:nvSpPr>
          <p:cNvPr id="21" name="Oval 20">
            <a:extLst>
              <a:ext uri="{FF2B5EF4-FFF2-40B4-BE49-F238E27FC236}">
                <a16:creationId xmlns:a16="http://schemas.microsoft.com/office/drawing/2014/main" id="{D10A9E8D-22AE-E347-BC49-F3F8679C5A43}"/>
              </a:ext>
            </a:extLst>
          </p:cNvPr>
          <p:cNvSpPr/>
          <p:nvPr/>
        </p:nvSpPr>
        <p:spPr>
          <a:xfrm>
            <a:off x="2763982" y="2597882"/>
            <a:ext cx="360000" cy="360000"/>
          </a:xfrm>
          <a:prstGeom prst="ellipse">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a:extLst>
              <a:ext uri="{FF2B5EF4-FFF2-40B4-BE49-F238E27FC236}">
                <a16:creationId xmlns:a16="http://schemas.microsoft.com/office/drawing/2014/main" id="{AB004043-8BD0-484B-92E3-BA18200A90F0}"/>
              </a:ext>
            </a:extLst>
          </p:cNvPr>
          <p:cNvSpPr/>
          <p:nvPr/>
        </p:nvSpPr>
        <p:spPr>
          <a:xfrm>
            <a:off x="3775147" y="2597882"/>
            <a:ext cx="360000" cy="360000"/>
          </a:xfrm>
          <a:prstGeom prst="ellipse">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val 22">
            <a:extLst>
              <a:ext uri="{FF2B5EF4-FFF2-40B4-BE49-F238E27FC236}">
                <a16:creationId xmlns:a16="http://schemas.microsoft.com/office/drawing/2014/main" id="{17245938-B920-D34C-B889-BBD301070514}"/>
              </a:ext>
            </a:extLst>
          </p:cNvPr>
          <p:cNvSpPr/>
          <p:nvPr/>
        </p:nvSpPr>
        <p:spPr>
          <a:xfrm>
            <a:off x="4162421" y="2597882"/>
            <a:ext cx="360000" cy="360000"/>
          </a:xfrm>
          <a:prstGeom prst="ellipse">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a:extLst>
              <a:ext uri="{FF2B5EF4-FFF2-40B4-BE49-F238E27FC236}">
                <a16:creationId xmlns:a16="http://schemas.microsoft.com/office/drawing/2014/main" id="{C5479694-976E-4B49-A8DC-8031A2C115E1}"/>
              </a:ext>
            </a:extLst>
          </p:cNvPr>
          <p:cNvSpPr/>
          <p:nvPr/>
        </p:nvSpPr>
        <p:spPr>
          <a:xfrm>
            <a:off x="5575383" y="2597882"/>
            <a:ext cx="360000" cy="360000"/>
          </a:xfrm>
          <a:prstGeom prst="ellipse">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Oval 24">
            <a:extLst>
              <a:ext uri="{FF2B5EF4-FFF2-40B4-BE49-F238E27FC236}">
                <a16:creationId xmlns:a16="http://schemas.microsoft.com/office/drawing/2014/main" id="{6A13E929-4027-B944-B0AA-21A91A23EB7C}"/>
              </a:ext>
            </a:extLst>
          </p:cNvPr>
          <p:cNvSpPr/>
          <p:nvPr/>
        </p:nvSpPr>
        <p:spPr>
          <a:xfrm>
            <a:off x="7661137" y="2597882"/>
            <a:ext cx="360000" cy="360000"/>
          </a:xfrm>
          <a:prstGeom prst="ellipse">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Oval 25">
            <a:extLst>
              <a:ext uri="{FF2B5EF4-FFF2-40B4-BE49-F238E27FC236}">
                <a16:creationId xmlns:a16="http://schemas.microsoft.com/office/drawing/2014/main" id="{72092704-5EA7-194D-A8F3-29B49E6412E3}"/>
              </a:ext>
            </a:extLst>
          </p:cNvPr>
          <p:cNvSpPr/>
          <p:nvPr/>
        </p:nvSpPr>
        <p:spPr>
          <a:xfrm>
            <a:off x="8147136" y="2597882"/>
            <a:ext cx="360000" cy="360000"/>
          </a:xfrm>
          <a:prstGeom prst="ellipse">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Oval 27">
            <a:extLst>
              <a:ext uri="{FF2B5EF4-FFF2-40B4-BE49-F238E27FC236}">
                <a16:creationId xmlns:a16="http://schemas.microsoft.com/office/drawing/2014/main" id="{C0779C3B-FCD8-444D-9626-BAAA804CDF1A}"/>
              </a:ext>
            </a:extLst>
          </p:cNvPr>
          <p:cNvSpPr/>
          <p:nvPr/>
        </p:nvSpPr>
        <p:spPr>
          <a:xfrm>
            <a:off x="9476618" y="2598280"/>
            <a:ext cx="360000" cy="360000"/>
          </a:xfrm>
          <a:prstGeom prst="ellipse">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TextBox 28">
            <a:extLst>
              <a:ext uri="{FF2B5EF4-FFF2-40B4-BE49-F238E27FC236}">
                <a16:creationId xmlns:a16="http://schemas.microsoft.com/office/drawing/2014/main" id="{28BD46E2-0545-EA4C-989D-C003FE0F1C0E}"/>
              </a:ext>
            </a:extLst>
          </p:cNvPr>
          <p:cNvSpPr txBox="1"/>
          <p:nvPr/>
        </p:nvSpPr>
        <p:spPr>
          <a:xfrm>
            <a:off x="826941" y="2545867"/>
            <a:ext cx="1087157" cy="461665"/>
          </a:xfrm>
          <a:prstGeom prst="rect">
            <a:avLst/>
          </a:prstGeom>
          <a:noFill/>
        </p:spPr>
        <p:txBody>
          <a:bodyPr wrap="none" rtlCol="0">
            <a:spAutoFit/>
          </a:bodyPr>
          <a:lstStyle/>
          <a:p>
            <a:r>
              <a:rPr lang="en-US" sz="2400" dirty="0">
                <a:latin typeface="+mj-lt"/>
              </a:rPr>
              <a:t>models</a:t>
            </a:r>
          </a:p>
        </p:txBody>
      </p:sp>
      <p:sp>
        <p:nvSpPr>
          <p:cNvPr id="2" name="TextBox 1">
            <a:extLst>
              <a:ext uri="{FF2B5EF4-FFF2-40B4-BE49-F238E27FC236}">
                <a16:creationId xmlns:a16="http://schemas.microsoft.com/office/drawing/2014/main" id="{E49FDD9D-2B7C-B9D5-3291-92CF82A04C8C}"/>
              </a:ext>
            </a:extLst>
          </p:cNvPr>
          <p:cNvSpPr txBox="1"/>
          <p:nvPr/>
        </p:nvSpPr>
        <p:spPr>
          <a:xfrm>
            <a:off x="2494984" y="3007136"/>
            <a:ext cx="2063931" cy="553998"/>
          </a:xfrm>
          <a:prstGeom prst="rect">
            <a:avLst/>
          </a:prstGeom>
          <a:noFill/>
        </p:spPr>
        <p:txBody>
          <a:bodyPr wrap="square" rtlCol="0">
            <a:spAutoFit/>
          </a:bodyPr>
          <a:lstStyle/>
          <a:p>
            <a:pPr algn="ctr"/>
            <a:r>
              <a:rPr lang="en-GB" sz="1500" dirty="0"/>
              <a:t>Handcrafted model with a few params</a:t>
            </a:r>
          </a:p>
        </p:txBody>
      </p:sp>
      <p:sp>
        <p:nvSpPr>
          <p:cNvPr id="3" name="TextBox 2">
            <a:extLst>
              <a:ext uri="{FF2B5EF4-FFF2-40B4-BE49-F238E27FC236}">
                <a16:creationId xmlns:a16="http://schemas.microsoft.com/office/drawing/2014/main" id="{D81CB2B9-B5D3-61F8-601E-26B9BEF3D9BF}"/>
              </a:ext>
            </a:extLst>
          </p:cNvPr>
          <p:cNvSpPr txBox="1"/>
          <p:nvPr/>
        </p:nvSpPr>
        <p:spPr>
          <a:xfrm>
            <a:off x="8507136" y="2990651"/>
            <a:ext cx="2063931" cy="553998"/>
          </a:xfrm>
          <a:prstGeom prst="rect">
            <a:avLst/>
          </a:prstGeom>
          <a:noFill/>
        </p:spPr>
        <p:txBody>
          <a:bodyPr wrap="square" rtlCol="0">
            <a:spAutoFit/>
          </a:bodyPr>
          <a:lstStyle/>
          <a:p>
            <a:pPr algn="ctr"/>
            <a:r>
              <a:rPr lang="en-GB" sz="1500" dirty="0"/>
              <a:t>Neural network with millions of parameters</a:t>
            </a:r>
          </a:p>
        </p:txBody>
      </p:sp>
    </p:spTree>
    <p:extLst>
      <p:ext uri="{BB962C8B-B14F-4D97-AF65-F5344CB8AC3E}">
        <p14:creationId xmlns:p14="http://schemas.microsoft.com/office/powerpoint/2010/main" val="6024196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2">
            <a:extLst>
              <a:ext uri="{FF2B5EF4-FFF2-40B4-BE49-F238E27FC236}">
                <a16:creationId xmlns:a16="http://schemas.microsoft.com/office/drawing/2014/main" id="{88993C92-1BF2-0F44-B139-1EF25B4F99B2}"/>
              </a:ext>
            </a:extLst>
          </p:cNvPr>
          <p:cNvSpPr>
            <a:spLocks noChangeArrowheads="1"/>
          </p:cNvSpPr>
          <p:nvPr/>
        </p:nvSpPr>
        <p:spPr bwMode="auto">
          <a:xfrm>
            <a:off x="0" y="1"/>
            <a:ext cx="12192000" cy="1012826"/>
          </a:xfrm>
          <a:prstGeom prst="rect">
            <a:avLst/>
          </a:prstGeom>
          <a:gradFill rotWithShape="1">
            <a:gsLst>
              <a:gs pos="0">
                <a:srgbClr val="C0C0C0"/>
              </a:gs>
              <a:gs pos="100000">
                <a:schemeClr val="bg1"/>
              </a:gs>
            </a:gsLst>
            <a:lin ang="0" scaled="1"/>
          </a:gradFill>
          <a:ln w="9525">
            <a:noFill/>
            <a:miter lim="800000"/>
            <a:headEnd/>
            <a:tailEnd/>
          </a:ln>
        </p:spPr>
        <p:txBody>
          <a:bodyPr wrap="none" anchor="ctr">
            <a:prstTxWarp prst="textNoShape">
              <a:avLst/>
            </a:prstTxWarp>
          </a:bodyPr>
          <a:lstStyle/>
          <a:p>
            <a:pPr algn="ctr"/>
            <a:endParaRPr lang="en-US" sz="3600">
              <a:latin typeface="Calibri" charset="0"/>
            </a:endParaRPr>
          </a:p>
        </p:txBody>
      </p:sp>
      <p:pic>
        <p:nvPicPr>
          <p:cNvPr id="14" name="Picture 13">
            <a:extLst>
              <a:ext uri="{FF2B5EF4-FFF2-40B4-BE49-F238E27FC236}">
                <a16:creationId xmlns:a16="http://schemas.microsoft.com/office/drawing/2014/main" id="{3CCCE102-366B-414A-8474-91EFC6EB5146}"/>
              </a:ext>
            </a:extLst>
          </p:cNvPr>
          <p:cNvPicPr>
            <a:picLocks noChangeAspect="1"/>
          </p:cNvPicPr>
          <p:nvPr/>
        </p:nvPicPr>
        <p:blipFill>
          <a:blip r:embed="rId3"/>
          <a:stretch>
            <a:fillRect/>
          </a:stretch>
        </p:blipFill>
        <p:spPr>
          <a:xfrm>
            <a:off x="11154870" y="-39544"/>
            <a:ext cx="1052370" cy="1052370"/>
          </a:xfrm>
          <a:prstGeom prst="rect">
            <a:avLst/>
          </a:prstGeom>
        </p:spPr>
      </p:pic>
      <p:sp>
        <p:nvSpPr>
          <p:cNvPr id="15" name="Rectangle 3">
            <a:extLst>
              <a:ext uri="{FF2B5EF4-FFF2-40B4-BE49-F238E27FC236}">
                <a16:creationId xmlns:a16="http://schemas.microsoft.com/office/drawing/2014/main" id="{396FBF44-5372-524C-A7E7-9F54C2AD38B4}"/>
              </a:ext>
            </a:extLst>
          </p:cNvPr>
          <p:cNvSpPr>
            <a:spLocks noChangeArrowheads="1"/>
          </p:cNvSpPr>
          <p:nvPr/>
        </p:nvSpPr>
        <p:spPr bwMode="auto">
          <a:xfrm>
            <a:off x="0" y="0"/>
            <a:ext cx="7885113" cy="646113"/>
          </a:xfrm>
          <a:prstGeom prst="rect">
            <a:avLst/>
          </a:prstGeom>
          <a:noFill/>
          <a:ln w="9525">
            <a:noFill/>
            <a:miter lim="800000"/>
            <a:headEnd/>
            <a:tailEnd/>
          </a:ln>
        </p:spPr>
        <p:txBody>
          <a:bodyPr>
            <a:prstTxWarp prst="textNoShape">
              <a:avLst/>
            </a:prstTxWarp>
            <a:spAutoFit/>
          </a:bodyPr>
          <a:lstStyle/>
          <a:p>
            <a:r>
              <a:rPr lang="en-GB" sz="3600" dirty="0">
                <a:latin typeface="+mj-lt"/>
              </a:rPr>
              <a:t>Limitless models</a:t>
            </a:r>
          </a:p>
        </p:txBody>
      </p:sp>
      <p:sp>
        <p:nvSpPr>
          <p:cNvPr id="3" name="Oval 2">
            <a:extLst>
              <a:ext uri="{FF2B5EF4-FFF2-40B4-BE49-F238E27FC236}">
                <a16:creationId xmlns:a16="http://schemas.microsoft.com/office/drawing/2014/main" id="{D1B02D12-526D-1A43-BC0F-582AF66B8A32}"/>
              </a:ext>
            </a:extLst>
          </p:cNvPr>
          <p:cNvSpPr/>
          <p:nvPr/>
        </p:nvSpPr>
        <p:spPr>
          <a:xfrm>
            <a:off x="373116" y="1187775"/>
            <a:ext cx="5407573" cy="5060731"/>
          </a:xfrm>
          <a:prstGeom prst="ellipse">
            <a:avLst/>
          </a:prstGeom>
          <a:gradFill flip="none" rotWithShape="1">
            <a:gsLst>
              <a:gs pos="0">
                <a:schemeClr val="bg1">
                  <a:lumMod val="65000"/>
                </a:schemeClr>
              </a:gs>
              <a:gs pos="73000">
                <a:srgbClr val="FFFFFF"/>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B6C6058A-802D-DA40-8385-DC959B3BC81A}"/>
              </a:ext>
            </a:extLst>
          </p:cNvPr>
          <p:cNvSpPr txBox="1"/>
          <p:nvPr/>
        </p:nvSpPr>
        <p:spPr>
          <a:xfrm>
            <a:off x="1677303" y="6208840"/>
            <a:ext cx="2946576" cy="523220"/>
          </a:xfrm>
          <a:prstGeom prst="rect">
            <a:avLst/>
          </a:prstGeom>
          <a:noFill/>
        </p:spPr>
        <p:txBody>
          <a:bodyPr wrap="none" rtlCol="0">
            <a:spAutoFit/>
          </a:bodyPr>
          <a:lstStyle/>
          <a:p>
            <a:r>
              <a:rPr lang="en-US" sz="2800" dirty="0">
                <a:latin typeface="+mj-lt"/>
              </a:rPr>
              <a:t>universe of models</a:t>
            </a:r>
          </a:p>
        </p:txBody>
      </p:sp>
      <p:sp>
        <p:nvSpPr>
          <p:cNvPr id="5" name="Oval 4">
            <a:extLst>
              <a:ext uri="{FF2B5EF4-FFF2-40B4-BE49-F238E27FC236}">
                <a16:creationId xmlns:a16="http://schemas.microsoft.com/office/drawing/2014/main" id="{14F3794C-50F9-744C-ADD3-C265435651AD}"/>
              </a:ext>
            </a:extLst>
          </p:cNvPr>
          <p:cNvSpPr/>
          <p:nvPr/>
        </p:nvSpPr>
        <p:spPr>
          <a:xfrm>
            <a:off x="2430244" y="1876097"/>
            <a:ext cx="180000" cy="180000"/>
          </a:xfrm>
          <a:prstGeom prst="ellipse">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B72171F5-57BD-7047-A1DC-CD8470F52CB9}"/>
              </a:ext>
            </a:extLst>
          </p:cNvPr>
          <p:cNvSpPr/>
          <p:nvPr/>
        </p:nvSpPr>
        <p:spPr>
          <a:xfrm>
            <a:off x="2242088" y="2575697"/>
            <a:ext cx="180000" cy="180000"/>
          </a:xfrm>
          <a:prstGeom prst="ellipse">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Oval 11">
            <a:extLst>
              <a:ext uri="{FF2B5EF4-FFF2-40B4-BE49-F238E27FC236}">
                <a16:creationId xmlns:a16="http://schemas.microsoft.com/office/drawing/2014/main" id="{7781D15C-FEAF-F943-98F8-AEC0905E48B9}"/>
              </a:ext>
            </a:extLst>
          </p:cNvPr>
          <p:cNvSpPr/>
          <p:nvPr/>
        </p:nvSpPr>
        <p:spPr>
          <a:xfrm>
            <a:off x="2735044" y="2180897"/>
            <a:ext cx="180000" cy="180000"/>
          </a:xfrm>
          <a:prstGeom prst="ellipse">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Oval 15">
            <a:extLst>
              <a:ext uri="{FF2B5EF4-FFF2-40B4-BE49-F238E27FC236}">
                <a16:creationId xmlns:a16="http://schemas.microsoft.com/office/drawing/2014/main" id="{F0EA8B61-5A36-704B-BA9E-8DEC59E26999}"/>
              </a:ext>
            </a:extLst>
          </p:cNvPr>
          <p:cNvSpPr/>
          <p:nvPr/>
        </p:nvSpPr>
        <p:spPr>
          <a:xfrm>
            <a:off x="3469444" y="2028917"/>
            <a:ext cx="180000" cy="180000"/>
          </a:xfrm>
          <a:prstGeom prst="ellipse">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Oval 16">
            <a:extLst>
              <a:ext uri="{FF2B5EF4-FFF2-40B4-BE49-F238E27FC236}">
                <a16:creationId xmlns:a16="http://schemas.microsoft.com/office/drawing/2014/main" id="{554669B2-E3F1-D246-A773-3169E192F0AB}"/>
              </a:ext>
            </a:extLst>
          </p:cNvPr>
          <p:cNvSpPr/>
          <p:nvPr/>
        </p:nvSpPr>
        <p:spPr>
          <a:xfrm>
            <a:off x="2610244" y="2391644"/>
            <a:ext cx="180000" cy="180000"/>
          </a:xfrm>
          <a:prstGeom prst="ellipse">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465BA461-1AB3-6B46-B908-D2E21E144F60}"/>
              </a:ext>
            </a:extLst>
          </p:cNvPr>
          <p:cNvSpPr/>
          <p:nvPr/>
        </p:nvSpPr>
        <p:spPr>
          <a:xfrm>
            <a:off x="2984391" y="2118917"/>
            <a:ext cx="180000" cy="180000"/>
          </a:xfrm>
          <a:prstGeom prst="ellipse">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EE8B3AC3-71CC-1E4F-B9DA-D66CE1C26933}"/>
              </a:ext>
            </a:extLst>
          </p:cNvPr>
          <p:cNvSpPr/>
          <p:nvPr/>
        </p:nvSpPr>
        <p:spPr>
          <a:xfrm>
            <a:off x="2645044" y="2837132"/>
            <a:ext cx="180000" cy="180000"/>
          </a:xfrm>
          <a:prstGeom prst="ellipse">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Oval 20">
            <a:extLst>
              <a:ext uri="{FF2B5EF4-FFF2-40B4-BE49-F238E27FC236}">
                <a16:creationId xmlns:a16="http://schemas.microsoft.com/office/drawing/2014/main" id="{F388D58B-0D3E-4243-92D4-55639BF015E9}"/>
              </a:ext>
            </a:extLst>
          </p:cNvPr>
          <p:cNvSpPr/>
          <p:nvPr/>
        </p:nvSpPr>
        <p:spPr>
          <a:xfrm>
            <a:off x="3942556" y="2616035"/>
            <a:ext cx="180000" cy="180000"/>
          </a:xfrm>
          <a:prstGeom prst="ellipse">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a:extLst>
              <a:ext uri="{FF2B5EF4-FFF2-40B4-BE49-F238E27FC236}">
                <a16:creationId xmlns:a16="http://schemas.microsoft.com/office/drawing/2014/main" id="{4A756239-2771-7743-A643-E7DFD70EB319}"/>
              </a:ext>
            </a:extLst>
          </p:cNvPr>
          <p:cNvSpPr/>
          <p:nvPr/>
        </p:nvSpPr>
        <p:spPr>
          <a:xfrm>
            <a:off x="3164391" y="3538140"/>
            <a:ext cx="180000" cy="180000"/>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val 22">
            <a:extLst>
              <a:ext uri="{FF2B5EF4-FFF2-40B4-BE49-F238E27FC236}">
                <a16:creationId xmlns:a16="http://schemas.microsoft.com/office/drawing/2014/main" id="{28D358CF-83BA-1E4E-8EA2-14C390397255}"/>
              </a:ext>
            </a:extLst>
          </p:cNvPr>
          <p:cNvSpPr/>
          <p:nvPr/>
        </p:nvSpPr>
        <p:spPr>
          <a:xfrm>
            <a:off x="3801844" y="3247697"/>
            <a:ext cx="180000" cy="180000"/>
          </a:xfrm>
          <a:prstGeom prst="ellipse">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a:extLst>
              <a:ext uri="{FF2B5EF4-FFF2-40B4-BE49-F238E27FC236}">
                <a16:creationId xmlns:a16="http://schemas.microsoft.com/office/drawing/2014/main" id="{1E3B351B-0A07-A04B-8E68-FB4EB34220CA}"/>
              </a:ext>
            </a:extLst>
          </p:cNvPr>
          <p:cNvSpPr/>
          <p:nvPr/>
        </p:nvSpPr>
        <p:spPr>
          <a:xfrm>
            <a:off x="1952192" y="3427697"/>
            <a:ext cx="180000" cy="180000"/>
          </a:xfrm>
          <a:prstGeom prst="ellipse">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Oval 24">
            <a:extLst>
              <a:ext uri="{FF2B5EF4-FFF2-40B4-BE49-F238E27FC236}">
                <a16:creationId xmlns:a16="http://schemas.microsoft.com/office/drawing/2014/main" id="{19C1BF69-F3EA-DC47-BAAA-A4E4A37DB74F}"/>
              </a:ext>
            </a:extLst>
          </p:cNvPr>
          <p:cNvSpPr/>
          <p:nvPr/>
        </p:nvSpPr>
        <p:spPr>
          <a:xfrm>
            <a:off x="1467139" y="3517697"/>
            <a:ext cx="180000" cy="180000"/>
          </a:xfrm>
          <a:prstGeom prst="ellipse">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Oval 25">
            <a:extLst>
              <a:ext uri="{FF2B5EF4-FFF2-40B4-BE49-F238E27FC236}">
                <a16:creationId xmlns:a16="http://schemas.microsoft.com/office/drawing/2014/main" id="{09D8A7FF-1935-7D44-8F21-E7382EA8DCE6}"/>
              </a:ext>
            </a:extLst>
          </p:cNvPr>
          <p:cNvSpPr/>
          <p:nvPr/>
        </p:nvSpPr>
        <p:spPr>
          <a:xfrm>
            <a:off x="2425304" y="4014815"/>
            <a:ext cx="180000" cy="180000"/>
          </a:xfrm>
          <a:prstGeom prst="ellipse">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26">
            <a:extLst>
              <a:ext uri="{FF2B5EF4-FFF2-40B4-BE49-F238E27FC236}">
                <a16:creationId xmlns:a16="http://schemas.microsoft.com/office/drawing/2014/main" id="{11457F1B-7C3E-3B4C-8DDC-DED85553475A}"/>
              </a:ext>
            </a:extLst>
          </p:cNvPr>
          <p:cNvSpPr/>
          <p:nvPr/>
        </p:nvSpPr>
        <p:spPr>
          <a:xfrm>
            <a:off x="1647139" y="4936920"/>
            <a:ext cx="180000" cy="180000"/>
          </a:xfrm>
          <a:prstGeom prst="ellipse">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Oval 27">
            <a:extLst>
              <a:ext uri="{FF2B5EF4-FFF2-40B4-BE49-F238E27FC236}">
                <a16:creationId xmlns:a16="http://schemas.microsoft.com/office/drawing/2014/main" id="{836440AA-74AC-0C4D-BC90-C287ED3573DA}"/>
              </a:ext>
            </a:extLst>
          </p:cNvPr>
          <p:cNvSpPr/>
          <p:nvPr/>
        </p:nvSpPr>
        <p:spPr>
          <a:xfrm>
            <a:off x="2284592" y="4646477"/>
            <a:ext cx="180000" cy="180000"/>
          </a:xfrm>
          <a:prstGeom prst="ellipse">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Oval 28">
            <a:extLst>
              <a:ext uri="{FF2B5EF4-FFF2-40B4-BE49-F238E27FC236}">
                <a16:creationId xmlns:a16="http://schemas.microsoft.com/office/drawing/2014/main" id="{9A7071AB-72ED-AE47-834F-9F054383B890}"/>
              </a:ext>
            </a:extLst>
          </p:cNvPr>
          <p:cNvSpPr/>
          <p:nvPr/>
        </p:nvSpPr>
        <p:spPr>
          <a:xfrm>
            <a:off x="1827139" y="3741063"/>
            <a:ext cx="180000" cy="180000"/>
          </a:xfrm>
          <a:prstGeom prst="ellipse">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Oval 29">
            <a:extLst>
              <a:ext uri="{FF2B5EF4-FFF2-40B4-BE49-F238E27FC236}">
                <a16:creationId xmlns:a16="http://schemas.microsoft.com/office/drawing/2014/main" id="{204288C1-EAF8-8440-AE99-F8BA6FE51094}"/>
              </a:ext>
            </a:extLst>
          </p:cNvPr>
          <p:cNvSpPr/>
          <p:nvPr/>
        </p:nvSpPr>
        <p:spPr>
          <a:xfrm>
            <a:off x="2256992" y="3732497"/>
            <a:ext cx="180000" cy="180000"/>
          </a:xfrm>
          <a:prstGeom prst="ellipse">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Oval 30">
            <a:extLst>
              <a:ext uri="{FF2B5EF4-FFF2-40B4-BE49-F238E27FC236}">
                <a16:creationId xmlns:a16="http://schemas.microsoft.com/office/drawing/2014/main" id="{30F0E44D-3E54-3342-9DFB-3591E4C72CE2}"/>
              </a:ext>
            </a:extLst>
          </p:cNvPr>
          <p:cNvSpPr/>
          <p:nvPr/>
        </p:nvSpPr>
        <p:spPr>
          <a:xfrm>
            <a:off x="2838992" y="3247811"/>
            <a:ext cx="180000" cy="180000"/>
          </a:xfrm>
          <a:prstGeom prst="ellipse">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Oval 31">
            <a:extLst>
              <a:ext uri="{FF2B5EF4-FFF2-40B4-BE49-F238E27FC236}">
                <a16:creationId xmlns:a16="http://schemas.microsoft.com/office/drawing/2014/main" id="{B6A8EFE5-3AFB-404B-9844-E21D9C618784}"/>
              </a:ext>
            </a:extLst>
          </p:cNvPr>
          <p:cNvSpPr/>
          <p:nvPr/>
        </p:nvSpPr>
        <p:spPr>
          <a:xfrm>
            <a:off x="3164391" y="3958411"/>
            <a:ext cx="180000" cy="180000"/>
          </a:xfrm>
          <a:prstGeom prst="ellipse">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Oval 32">
            <a:extLst>
              <a:ext uri="{FF2B5EF4-FFF2-40B4-BE49-F238E27FC236}">
                <a16:creationId xmlns:a16="http://schemas.microsoft.com/office/drawing/2014/main" id="{C8FC7C79-F840-BB40-9FD4-42F27AABB7EE}"/>
              </a:ext>
            </a:extLst>
          </p:cNvPr>
          <p:cNvSpPr/>
          <p:nvPr/>
        </p:nvSpPr>
        <p:spPr>
          <a:xfrm>
            <a:off x="2714192" y="4189697"/>
            <a:ext cx="180000" cy="180000"/>
          </a:xfrm>
          <a:prstGeom prst="ellipse">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Oval 33">
            <a:extLst>
              <a:ext uri="{FF2B5EF4-FFF2-40B4-BE49-F238E27FC236}">
                <a16:creationId xmlns:a16="http://schemas.microsoft.com/office/drawing/2014/main" id="{E714F5E5-3B41-794A-829F-0EF69BFE4B04}"/>
              </a:ext>
            </a:extLst>
          </p:cNvPr>
          <p:cNvSpPr/>
          <p:nvPr/>
        </p:nvSpPr>
        <p:spPr>
          <a:xfrm>
            <a:off x="3487788" y="3778411"/>
            <a:ext cx="180000" cy="180000"/>
          </a:xfrm>
          <a:prstGeom prst="ellips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Oval 34">
            <a:extLst>
              <a:ext uri="{FF2B5EF4-FFF2-40B4-BE49-F238E27FC236}">
                <a16:creationId xmlns:a16="http://schemas.microsoft.com/office/drawing/2014/main" id="{EB193139-F95A-9C41-B4F4-1F5D67B48F98}"/>
              </a:ext>
            </a:extLst>
          </p:cNvPr>
          <p:cNvSpPr/>
          <p:nvPr/>
        </p:nvSpPr>
        <p:spPr>
          <a:xfrm>
            <a:off x="3125372" y="4357387"/>
            <a:ext cx="180000" cy="180000"/>
          </a:xfrm>
          <a:prstGeom prst="ellipse">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Oval 35">
            <a:extLst>
              <a:ext uri="{FF2B5EF4-FFF2-40B4-BE49-F238E27FC236}">
                <a16:creationId xmlns:a16="http://schemas.microsoft.com/office/drawing/2014/main" id="{152FDD40-1FC8-6A45-AD07-B4E44EB6B8BF}"/>
              </a:ext>
            </a:extLst>
          </p:cNvPr>
          <p:cNvSpPr/>
          <p:nvPr/>
        </p:nvSpPr>
        <p:spPr>
          <a:xfrm>
            <a:off x="3171392" y="4646897"/>
            <a:ext cx="180000" cy="180000"/>
          </a:xfrm>
          <a:prstGeom prst="ellipse">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Oval 36">
            <a:extLst>
              <a:ext uri="{FF2B5EF4-FFF2-40B4-BE49-F238E27FC236}">
                <a16:creationId xmlns:a16="http://schemas.microsoft.com/office/drawing/2014/main" id="{F75E0A1B-7AF2-E040-9E3F-6B2F2D7A5BD7}"/>
              </a:ext>
            </a:extLst>
          </p:cNvPr>
          <p:cNvSpPr/>
          <p:nvPr/>
        </p:nvSpPr>
        <p:spPr>
          <a:xfrm>
            <a:off x="3499240" y="4646477"/>
            <a:ext cx="180000" cy="180000"/>
          </a:xfrm>
          <a:prstGeom prst="ellipse">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Oval 37">
            <a:extLst>
              <a:ext uri="{FF2B5EF4-FFF2-40B4-BE49-F238E27FC236}">
                <a16:creationId xmlns:a16="http://schemas.microsoft.com/office/drawing/2014/main" id="{E7BF4B84-82D3-224D-8D69-7FAC35A4B52E}"/>
              </a:ext>
            </a:extLst>
          </p:cNvPr>
          <p:cNvSpPr/>
          <p:nvPr/>
        </p:nvSpPr>
        <p:spPr>
          <a:xfrm>
            <a:off x="2955047" y="5212946"/>
            <a:ext cx="180000" cy="180000"/>
          </a:xfrm>
          <a:prstGeom prst="ellipse">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Oval 38">
            <a:extLst>
              <a:ext uri="{FF2B5EF4-FFF2-40B4-BE49-F238E27FC236}">
                <a16:creationId xmlns:a16="http://schemas.microsoft.com/office/drawing/2014/main" id="{3A0F8773-1BE0-1E46-A4A5-31520831719A}"/>
              </a:ext>
            </a:extLst>
          </p:cNvPr>
          <p:cNvSpPr/>
          <p:nvPr/>
        </p:nvSpPr>
        <p:spPr>
          <a:xfrm>
            <a:off x="2569396" y="4519201"/>
            <a:ext cx="180000" cy="180000"/>
          </a:xfrm>
          <a:prstGeom prst="ellipse">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Oval 39">
            <a:extLst>
              <a:ext uri="{FF2B5EF4-FFF2-40B4-BE49-F238E27FC236}">
                <a16:creationId xmlns:a16="http://schemas.microsoft.com/office/drawing/2014/main" id="{FB29FDAB-1068-A64E-BCF6-5B5261E590B8}"/>
              </a:ext>
            </a:extLst>
          </p:cNvPr>
          <p:cNvSpPr/>
          <p:nvPr/>
        </p:nvSpPr>
        <p:spPr>
          <a:xfrm>
            <a:off x="1647139" y="4158991"/>
            <a:ext cx="180000" cy="180000"/>
          </a:xfrm>
          <a:prstGeom prst="ellipse">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Oval 40">
            <a:extLst>
              <a:ext uri="{FF2B5EF4-FFF2-40B4-BE49-F238E27FC236}">
                <a16:creationId xmlns:a16="http://schemas.microsoft.com/office/drawing/2014/main" id="{A4B57E19-3A68-4447-84FC-88D4ABC8AD66}"/>
              </a:ext>
            </a:extLst>
          </p:cNvPr>
          <p:cNvSpPr/>
          <p:nvPr/>
        </p:nvSpPr>
        <p:spPr>
          <a:xfrm>
            <a:off x="4122556" y="5212946"/>
            <a:ext cx="180000" cy="180000"/>
          </a:xfrm>
          <a:prstGeom prst="ellipse">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Oval 41">
            <a:extLst>
              <a:ext uri="{FF2B5EF4-FFF2-40B4-BE49-F238E27FC236}">
                <a16:creationId xmlns:a16="http://schemas.microsoft.com/office/drawing/2014/main" id="{8A49CCEA-D0CF-9D44-9FFD-CDFECA8EA11D}"/>
              </a:ext>
            </a:extLst>
          </p:cNvPr>
          <p:cNvSpPr/>
          <p:nvPr/>
        </p:nvSpPr>
        <p:spPr>
          <a:xfrm>
            <a:off x="5176910" y="3767035"/>
            <a:ext cx="180000" cy="180000"/>
          </a:xfrm>
          <a:prstGeom prst="ellipse">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Oval 42">
            <a:extLst>
              <a:ext uri="{FF2B5EF4-FFF2-40B4-BE49-F238E27FC236}">
                <a16:creationId xmlns:a16="http://schemas.microsoft.com/office/drawing/2014/main" id="{01522B2A-A43B-8C45-9705-7ED2C3366DE4}"/>
              </a:ext>
            </a:extLst>
          </p:cNvPr>
          <p:cNvSpPr/>
          <p:nvPr/>
        </p:nvSpPr>
        <p:spPr>
          <a:xfrm>
            <a:off x="4892291" y="3513355"/>
            <a:ext cx="180000" cy="180000"/>
          </a:xfrm>
          <a:prstGeom prst="ellipse">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Oval 43">
            <a:extLst>
              <a:ext uri="{FF2B5EF4-FFF2-40B4-BE49-F238E27FC236}">
                <a16:creationId xmlns:a16="http://schemas.microsoft.com/office/drawing/2014/main" id="{329F6524-182B-3647-895A-72CE49126FBB}"/>
              </a:ext>
            </a:extLst>
          </p:cNvPr>
          <p:cNvSpPr/>
          <p:nvPr/>
        </p:nvSpPr>
        <p:spPr>
          <a:xfrm>
            <a:off x="5138670" y="3427697"/>
            <a:ext cx="180000" cy="180000"/>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endParaRPr>
          </a:p>
        </p:txBody>
      </p:sp>
      <p:sp>
        <p:nvSpPr>
          <p:cNvPr id="6" name="Rectangle 5">
            <a:extLst>
              <a:ext uri="{FF2B5EF4-FFF2-40B4-BE49-F238E27FC236}">
                <a16:creationId xmlns:a16="http://schemas.microsoft.com/office/drawing/2014/main" id="{C5B7932F-34AD-924F-9E42-28179E6C4087}"/>
              </a:ext>
            </a:extLst>
          </p:cNvPr>
          <p:cNvSpPr/>
          <p:nvPr/>
        </p:nvSpPr>
        <p:spPr>
          <a:xfrm>
            <a:off x="3241559" y="3256686"/>
            <a:ext cx="317716" cy="369332"/>
          </a:xfrm>
          <a:prstGeom prst="rect">
            <a:avLst/>
          </a:prstGeom>
        </p:spPr>
        <p:txBody>
          <a:bodyPr wrap="none">
            <a:spAutoFit/>
          </a:bodyPr>
          <a:lstStyle/>
          <a:p>
            <a:r>
              <a:rPr lang="en-US" dirty="0">
                <a:solidFill>
                  <a:srgbClr val="FF0000"/>
                </a:solidFill>
              </a:rPr>
              <a:t>A</a:t>
            </a:r>
          </a:p>
        </p:txBody>
      </p:sp>
      <p:sp>
        <p:nvSpPr>
          <p:cNvPr id="45" name="Rectangle 44">
            <a:extLst>
              <a:ext uri="{FF2B5EF4-FFF2-40B4-BE49-F238E27FC236}">
                <a16:creationId xmlns:a16="http://schemas.microsoft.com/office/drawing/2014/main" id="{3A0F5C37-80C6-9744-948A-5AB445715C1C}"/>
              </a:ext>
            </a:extLst>
          </p:cNvPr>
          <p:cNvSpPr/>
          <p:nvPr/>
        </p:nvSpPr>
        <p:spPr>
          <a:xfrm>
            <a:off x="3648093" y="3679079"/>
            <a:ext cx="317716" cy="369332"/>
          </a:xfrm>
          <a:prstGeom prst="rect">
            <a:avLst/>
          </a:prstGeom>
        </p:spPr>
        <p:txBody>
          <a:bodyPr wrap="none">
            <a:spAutoFit/>
          </a:bodyPr>
          <a:lstStyle/>
          <a:p>
            <a:r>
              <a:rPr lang="en-US" dirty="0">
                <a:solidFill>
                  <a:srgbClr val="00B050"/>
                </a:solidFill>
              </a:rPr>
              <a:t>B</a:t>
            </a:r>
          </a:p>
        </p:txBody>
      </p:sp>
      <p:sp>
        <p:nvSpPr>
          <p:cNvPr id="46" name="Rectangle 45">
            <a:extLst>
              <a:ext uri="{FF2B5EF4-FFF2-40B4-BE49-F238E27FC236}">
                <a16:creationId xmlns:a16="http://schemas.microsoft.com/office/drawing/2014/main" id="{AE12A6FC-50B9-5B40-A092-015666B165FA}"/>
              </a:ext>
            </a:extLst>
          </p:cNvPr>
          <p:cNvSpPr/>
          <p:nvPr/>
        </p:nvSpPr>
        <p:spPr>
          <a:xfrm>
            <a:off x="2923853" y="3749717"/>
            <a:ext cx="317716" cy="369332"/>
          </a:xfrm>
          <a:prstGeom prst="rect">
            <a:avLst/>
          </a:prstGeom>
        </p:spPr>
        <p:txBody>
          <a:bodyPr wrap="none">
            <a:spAutoFit/>
          </a:bodyPr>
          <a:lstStyle/>
          <a:p>
            <a:r>
              <a:rPr lang="en-US" dirty="0">
                <a:solidFill>
                  <a:schemeClr val="accent1"/>
                </a:solidFill>
              </a:rPr>
              <a:t>C</a:t>
            </a:r>
          </a:p>
        </p:txBody>
      </p:sp>
      <p:sp>
        <p:nvSpPr>
          <p:cNvPr id="47" name="Rectangle 46">
            <a:extLst>
              <a:ext uri="{FF2B5EF4-FFF2-40B4-BE49-F238E27FC236}">
                <a16:creationId xmlns:a16="http://schemas.microsoft.com/office/drawing/2014/main" id="{103F2CD2-5E69-6A4A-B51D-5C5FAB7AE917}"/>
              </a:ext>
            </a:extLst>
          </p:cNvPr>
          <p:cNvSpPr/>
          <p:nvPr/>
        </p:nvSpPr>
        <p:spPr>
          <a:xfrm>
            <a:off x="5084110" y="3083693"/>
            <a:ext cx="327334" cy="369332"/>
          </a:xfrm>
          <a:prstGeom prst="rect">
            <a:avLst/>
          </a:prstGeom>
        </p:spPr>
        <p:txBody>
          <a:bodyPr wrap="none">
            <a:spAutoFit/>
          </a:bodyPr>
          <a:lstStyle/>
          <a:p>
            <a:r>
              <a:rPr lang="en-US" dirty="0">
                <a:solidFill>
                  <a:schemeClr val="accent2"/>
                </a:solidFill>
              </a:rPr>
              <a:t>D</a:t>
            </a:r>
          </a:p>
        </p:txBody>
      </p:sp>
      <p:sp>
        <p:nvSpPr>
          <p:cNvPr id="48" name="TextBox 47">
            <a:extLst>
              <a:ext uri="{FF2B5EF4-FFF2-40B4-BE49-F238E27FC236}">
                <a16:creationId xmlns:a16="http://schemas.microsoft.com/office/drawing/2014/main" id="{D4F227F3-AAFD-F248-8F69-1526C8EB2DDA}"/>
              </a:ext>
            </a:extLst>
          </p:cNvPr>
          <p:cNvSpPr txBox="1"/>
          <p:nvPr/>
        </p:nvSpPr>
        <p:spPr>
          <a:xfrm>
            <a:off x="6788239" y="1381371"/>
            <a:ext cx="4798368" cy="3539430"/>
          </a:xfrm>
          <a:prstGeom prst="rect">
            <a:avLst/>
          </a:prstGeom>
          <a:noFill/>
        </p:spPr>
        <p:txBody>
          <a:bodyPr wrap="square" rtlCol="0">
            <a:spAutoFit/>
          </a:bodyPr>
          <a:lstStyle/>
          <a:p>
            <a:r>
              <a:rPr lang="en-US" sz="2800" dirty="0">
                <a:latin typeface="+mj-lt"/>
              </a:rPr>
              <a:t>The universe of models is theoretically limitless.</a:t>
            </a:r>
          </a:p>
          <a:p>
            <a:endParaRPr lang="en-US" sz="2800" dirty="0">
              <a:latin typeface="+mj-lt"/>
            </a:endParaRPr>
          </a:p>
          <a:p>
            <a:r>
              <a:rPr lang="en-US" sz="2800" dirty="0">
                <a:latin typeface="+mj-lt"/>
              </a:rPr>
              <a:t>How do I know if my model space is sensible or not?</a:t>
            </a:r>
          </a:p>
          <a:p>
            <a:endParaRPr lang="en-US" sz="2800" dirty="0">
              <a:latin typeface="+mj-lt"/>
            </a:endParaRPr>
          </a:p>
          <a:p>
            <a:r>
              <a:rPr lang="en-US" sz="2800" dirty="0">
                <a:solidFill>
                  <a:schemeClr val="accent1"/>
                </a:solidFill>
                <a:latin typeface="+mj-lt"/>
              </a:rPr>
              <a:t>So, how do I know where to start?</a:t>
            </a:r>
          </a:p>
        </p:txBody>
      </p:sp>
      <p:sp>
        <p:nvSpPr>
          <p:cNvPr id="8" name="Oval 7">
            <a:extLst>
              <a:ext uri="{FF2B5EF4-FFF2-40B4-BE49-F238E27FC236}">
                <a16:creationId xmlns:a16="http://schemas.microsoft.com/office/drawing/2014/main" id="{7EDB07CC-B672-344E-B32E-20FBEB9A3C68}"/>
              </a:ext>
            </a:extLst>
          </p:cNvPr>
          <p:cNvSpPr/>
          <p:nvPr/>
        </p:nvSpPr>
        <p:spPr>
          <a:xfrm>
            <a:off x="2904247" y="3326096"/>
            <a:ext cx="987509" cy="969355"/>
          </a:xfrm>
          <a:prstGeom prst="ellipse">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TextBox 49">
            <a:extLst>
              <a:ext uri="{FF2B5EF4-FFF2-40B4-BE49-F238E27FC236}">
                <a16:creationId xmlns:a16="http://schemas.microsoft.com/office/drawing/2014/main" id="{A3278D50-F802-F64C-9307-4B8DB513DDF6}"/>
              </a:ext>
            </a:extLst>
          </p:cNvPr>
          <p:cNvSpPr txBox="1"/>
          <p:nvPr/>
        </p:nvSpPr>
        <p:spPr>
          <a:xfrm>
            <a:off x="4792838" y="4608627"/>
            <a:ext cx="1618475" cy="923330"/>
          </a:xfrm>
          <a:prstGeom prst="rect">
            <a:avLst/>
          </a:prstGeom>
          <a:noFill/>
        </p:spPr>
        <p:txBody>
          <a:bodyPr wrap="square" rtlCol="0">
            <a:spAutoFit/>
          </a:bodyPr>
          <a:lstStyle/>
          <a:p>
            <a:pPr algn="ctr"/>
            <a:r>
              <a:rPr lang="en-US" dirty="0">
                <a:latin typeface="+mj-lt"/>
              </a:rPr>
              <a:t>space of models considered</a:t>
            </a:r>
          </a:p>
        </p:txBody>
      </p:sp>
      <p:cxnSp>
        <p:nvCxnSpPr>
          <p:cNvPr id="7" name="Straight Connector 6">
            <a:extLst>
              <a:ext uri="{FF2B5EF4-FFF2-40B4-BE49-F238E27FC236}">
                <a16:creationId xmlns:a16="http://schemas.microsoft.com/office/drawing/2014/main" id="{04EE4A01-341F-634B-A363-F08351A70D8A}"/>
              </a:ext>
            </a:extLst>
          </p:cNvPr>
          <p:cNvCxnSpPr>
            <a:stCxn id="8" idx="5"/>
          </p:cNvCxnSpPr>
          <p:nvPr/>
        </p:nvCxnSpPr>
        <p:spPr>
          <a:xfrm>
            <a:off x="3747139" y="4153492"/>
            <a:ext cx="1391531" cy="873428"/>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674059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2">
            <a:extLst>
              <a:ext uri="{FF2B5EF4-FFF2-40B4-BE49-F238E27FC236}">
                <a16:creationId xmlns:a16="http://schemas.microsoft.com/office/drawing/2014/main" id="{88993C92-1BF2-0F44-B139-1EF25B4F99B2}"/>
              </a:ext>
            </a:extLst>
          </p:cNvPr>
          <p:cNvSpPr>
            <a:spLocks noChangeArrowheads="1"/>
          </p:cNvSpPr>
          <p:nvPr/>
        </p:nvSpPr>
        <p:spPr bwMode="auto">
          <a:xfrm>
            <a:off x="0" y="1"/>
            <a:ext cx="12192000" cy="1012826"/>
          </a:xfrm>
          <a:prstGeom prst="rect">
            <a:avLst/>
          </a:prstGeom>
          <a:gradFill rotWithShape="1">
            <a:gsLst>
              <a:gs pos="0">
                <a:srgbClr val="C0C0C0"/>
              </a:gs>
              <a:gs pos="100000">
                <a:schemeClr val="bg1"/>
              </a:gs>
            </a:gsLst>
            <a:lin ang="0" scaled="1"/>
          </a:gradFill>
          <a:ln w="9525">
            <a:noFill/>
            <a:miter lim="800000"/>
            <a:headEnd/>
            <a:tailEnd/>
          </a:ln>
        </p:spPr>
        <p:txBody>
          <a:bodyPr wrap="none" anchor="ctr">
            <a:prstTxWarp prst="textNoShape">
              <a:avLst/>
            </a:prstTxWarp>
          </a:bodyPr>
          <a:lstStyle/>
          <a:p>
            <a:pPr algn="ctr"/>
            <a:endParaRPr lang="en-US" sz="3600">
              <a:latin typeface="Calibri" charset="0"/>
            </a:endParaRPr>
          </a:p>
        </p:txBody>
      </p:sp>
      <p:pic>
        <p:nvPicPr>
          <p:cNvPr id="14" name="Picture 13">
            <a:extLst>
              <a:ext uri="{FF2B5EF4-FFF2-40B4-BE49-F238E27FC236}">
                <a16:creationId xmlns:a16="http://schemas.microsoft.com/office/drawing/2014/main" id="{3CCCE102-366B-414A-8474-91EFC6EB5146}"/>
              </a:ext>
            </a:extLst>
          </p:cNvPr>
          <p:cNvPicPr>
            <a:picLocks noChangeAspect="1"/>
          </p:cNvPicPr>
          <p:nvPr/>
        </p:nvPicPr>
        <p:blipFill>
          <a:blip r:embed="rId3"/>
          <a:stretch>
            <a:fillRect/>
          </a:stretch>
        </p:blipFill>
        <p:spPr>
          <a:xfrm>
            <a:off x="11154870" y="-39544"/>
            <a:ext cx="1052370" cy="1052370"/>
          </a:xfrm>
          <a:prstGeom prst="rect">
            <a:avLst/>
          </a:prstGeom>
        </p:spPr>
      </p:pic>
      <p:sp>
        <p:nvSpPr>
          <p:cNvPr id="15" name="Rectangle 3">
            <a:extLst>
              <a:ext uri="{FF2B5EF4-FFF2-40B4-BE49-F238E27FC236}">
                <a16:creationId xmlns:a16="http://schemas.microsoft.com/office/drawing/2014/main" id="{396FBF44-5372-524C-A7E7-9F54C2AD38B4}"/>
              </a:ext>
            </a:extLst>
          </p:cNvPr>
          <p:cNvSpPr>
            <a:spLocks noChangeArrowheads="1"/>
          </p:cNvSpPr>
          <p:nvPr/>
        </p:nvSpPr>
        <p:spPr bwMode="auto">
          <a:xfrm>
            <a:off x="0" y="0"/>
            <a:ext cx="7885113" cy="646113"/>
          </a:xfrm>
          <a:prstGeom prst="rect">
            <a:avLst/>
          </a:prstGeom>
          <a:noFill/>
          <a:ln w="9525">
            <a:noFill/>
            <a:miter lim="800000"/>
            <a:headEnd/>
            <a:tailEnd/>
          </a:ln>
        </p:spPr>
        <p:txBody>
          <a:bodyPr>
            <a:prstTxWarp prst="textNoShape">
              <a:avLst/>
            </a:prstTxWarp>
            <a:spAutoFit/>
          </a:bodyPr>
          <a:lstStyle/>
          <a:p>
            <a:r>
              <a:rPr lang="en-GB" sz="3600" dirty="0">
                <a:latin typeface="+mj-lt"/>
              </a:rPr>
              <a:t>Solution 1: use past models as theories</a:t>
            </a:r>
          </a:p>
        </p:txBody>
      </p:sp>
      <p:sp>
        <p:nvSpPr>
          <p:cNvPr id="79" name="TextBox 78">
            <a:extLst>
              <a:ext uri="{FF2B5EF4-FFF2-40B4-BE49-F238E27FC236}">
                <a16:creationId xmlns:a16="http://schemas.microsoft.com/office/drawing/2014/main" id="{5EA3F498-19E5-8447-A645-16B1E03F4A9E}"/>
              </a:ext>
            </a:extLst>
          </p:cNvPr>
          <p:cNvSpPr txBox="1"/>
          <p:nvPr/>
        </p:nvSpPr>
        <p:spPr>
          <a:xfrm>
            <a:off x="7620000" y="1305564"/>
            <a:ext cx="4305300" cy="5262979"/>
          </a:xfrm>
          <a:prstGeom prst="rect">
            <a:avLst/>
          </a:prstGeom>
          <a:noFill/>
        </p:spPr>
        <p:txBody>
          <a:bodyPr wrap="square" rtlCol="0">
            <a:spAutoFit/>
          </a:bodyPr>
          <a:lstStyle/>
          <a:p>
            <a:r>
              <a:rPr lang="en-US" sz="2800" dirty="0">
                <a:latin typeface="+mj-lt"/>
              </a:rPr>
              <a:t>Science is an incremental </a:t>
            </a:r>
            <a:r>
              <a:rPr lang="en-US" sz="2800" dirty="0" err="1">
                <a:latin typeface="+mj-lt"/>
              </a:rPr>
              <a:t>endeavour</a:t>
            </a:r>
            <a:r>
              <a:rPr lang="en-US" sz="2800" dirty="0">
                <a:latin typeface="+mj-lt"/>
              </a:rPr>
              <a:t>.</a:t>
            </a:r>
          </a:p>
          <a:p>
            <a:endParaRPr lang="en-US" sz="2800" dirty="0">
              <a:latin typeface="+mj-lt"/>
            </a:endParaRPr>
          </a:p>
          <a:p>
            <a:r>
              <a:rPr lang="en-US" sz="2800" dirty="0">
                <a:latin typeface="+mj-lt"/>
              </a:rPr>
              <a:t>So, many people use a sort of mental modelling cheat sheet that involves copying what others have done.</a:t>
            </a:r>
          </a:p>
          <a:p>
            <a:endParaRPr lang="en-US" sz="2800" dirty="0">
              <a:latin typeface="+mj-lt"/>
            </a:endParaRPr>
          </a:p>
          <a:p>
            <a:r>
              <a:rPr lang="en-US" sz="2800" dirty="0">
                <a:solidFill>
                  <a:schemeClr val="accent1"/>
                </a:solidFill>
                <a:latin typeface="+mj-lt"/>
              </a:rPr>
              <a:t>BUT sometimes this is done without thinking very hard about why (more on this later).</a:t>
            </a:r>
          </a:p>
        </p:txBody>
      </p:sp>
      <p:pic>
        <p:nvPicPr>
          <p:cNvPr id="83" name="Picture 82">
            <a:extLst>
              <a:ext uri="{FF2B5EF4-FFF2-40B4-BE49-F238E27FC236}">
                <a16:creationId xmlns:a16="http://schemas.microsoft.com/office/drawing/2014/main" id="{3F73AED2-9FFD-7D4C-BFDD-62B78ABD8634}"/>
              </a:ext>
            </a:extLst>
          </p:cNvPr>
          <p:cNvPicPr>
            <a:picLocks noChangeAspect="1"/>
          </p:cNvPicPr>
          <p:nvPr/>
        </p:nvPicPr>
        <p:blipFill>
          <a:blip r:embed="rId4"/>
          <a:stretch>
            <a:fillRect/>
          </a:stretch>
        </p:blipFill>
        <p:spPr>
          <a:xfrm>
            <a:off x="171450" y="1104900"/>
            <a:ext cx="6997700" cy="5753100"/>
          </a:xfrm>
          <a:prstGeom prst="rect">
            <a:avLst/>
          </a:prstGeom>
        </p:spPr>
      </p:pic>
    </p:spTree>
    <p:extLst>
      <p:ext uri="{BB962C8B-B14F-4D97-AF65-F5344CB8AC3E}">
        <p14:creationId xmlns:p14="http://schemas.microsoft.com/office/powerpoint/2010/main" val="24246105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2">
            <a:extLst>
              <a:ext uri="{FF2B5EF4-FFF2-40B4-BE49-F238E27FC236}">
                <a16:creationId xmlns:a16="http://schemas.microsoft.com/office/drawing/2014/main" id="{88993C92-1BF2-0F44-B139-1EF25B4F99B2}"/>
              </a:ext>
            </a:extLst>
          </p:cNvPr>
          <p:cNvSpPr>
            <a:spLocks noChangeArrowheads="1"/>
          </p:cNvSpPr>
          <p:nvPr/>
        </p:nvSpPr>
        <p:spPr bwMode="auto">
          <a:xfrm>
            <a:off x="0" y="1"/>
            <a:ext cx="12192000" cy="1012826"/>
          </a:xfrm>
          <a:prstGeom prst="rect">
            <a:avLst/>
          </a:prstGeom>
          <a:gradFill rotWithShape="1">
            <a:gsLst>
              <a:gs pos="0">
                <a:srgbClr val="C0C0C0"/>
              </a:gs>
              <a:gs pos="100000">
                <a:schemeClr val="bg1"/>
              </a:gs>
            </a:gsLst>
            <a:lin ang="0" scaled="1"/>
          </a:gradFill>
          <a:ln w="9525">
            <a:noFill/>
            <a:miter lim="800000"/>
            <a:headEnd/>
            <a:tailEnd/>
          </a:ln>
        </p:spPr>
        <p:txBody>
          <a:bodyPr wrap="none" anchor="ctr">
            <a:prstTxWarp prst="textNoShape">
              <a:avLst/>
            </a:prstTxWarp>
          </a:bodyPr>
          <a:lstStyle/>
          <a:p>
            <a:pPr algn="ctr"/>
            <a:endParaRPr lang="en-US" sz="3600">
              <a:latin typeface="Calibri" charset="0"/>
            </a:endParaRPr>
          </a:p>
        </p:txBody>
      </p:sp>
      <p:pic>
        <p:nvPicPr>
          <p:cNvPr id="14" name="Picture 13">
            <a:extLst>
              <a:ext uri="{FF2B5EF4-FFF2-40B4-BE49-F238E27FC236}">
                <a16:creationId xmlns:a16="http://schemas.microsoft.com/office/drawing/2014/main" id="{3CCCE102-366B-414A-8474-91EFC6EB5146}"/>
              </a:ext>
            </a:extLst>
          </p:cNvPr>
          <p:cNvPicPr>
            <a:picLocks noChangeAspect="1"/>
          </p:cNvPicPr>
          <p:nvPr/>
        </p:nvPicPr>
        <p:blipFill>
          <a:blip r:embed="rId3"/>
          <a:stretch>
            <a:fillRect/>
          </a:stretch>
        </p:blipFill>
        <p:spPr>
          <a:xfrm>
            <a:off x="11154870" y="-39544"/>
            <a:ext cx="1052370" cy="1052370"/>
          </a:xfrm>
          <a:prstGeom prst="rect">
            <a:avLst/>
          </a:prstGeom>
        </p:spPr>
      </p:pic>
      <p:sp>
        <p:nvSpPr>
          <p:cNvPr id="15" name="Rectangle 3">
            <a:extLst>
              <a:ext uri="{FF2B5EF4-FFF2-40B4-BE49-F238E27FC236}">
                <a16:creationId xmlns:a16="http://schemas.microsoft.com/office/drawing/2014/main" id="{396FBF44-5372-524C-A7E7-9F54C2AD38B4}"/>
              </a:ext>
            </a:extLst>
          </p:cNvPr>
          <p:cNvSpPr>
            <a:spLocks noChangeArrowheads="1"/>
          </p:cNvSpPr>
          <p:nvPr/>
        </p:nvSpPr>
        <p:spPr bwMode="auto">
          <a:xfrm>
            <a:off x="0" y="0"/>
            <a:ext cx="7885113" cy="646113"/>
          </a:xfrm>
          <a:prstGeom prst="rect">
            <a:avLst/>
          </a:prstGeom>
          <a:noFill/>
          <a:ln w="9525">
            <a:noFill/>
            <a:miter lim="800000"/>
            <a:headEnd/>
            <a:tailEnd/>
          </a:ln>
        </p:spPr>
        <p:txBody>
          <a:bodyPr>
            <a:prstTxWarp prst="textNoShape">
              <a:avLst/>
            </a:prstTxWarp>
            <a:spAutoFit/>
          </a:bodyPr>
          <a:lstStyle/>
          <a:p>
            <a:r>
              <a:rPr lang="en-GB" sz="3600" dirty="0">
                <a:latin typeface="+mj-lt"/>
              </a:rPr>
              <a:t>Solution 2: take a normative stance</a:t>
            </a:r>
          </a:p>
        </p:txBody>
      </p:sp>
      <p:sp>
        <p:nvSpPr>
          <p:cNvPr id="7" name="Rounded Rectangle 6">
            <a:extLst>
              <a:ext uri="{FF2B5EF4-FFF2-40B4-BE49-F238E27FC236}">
                <a16:creationId xmlns:a16="http://schemas.microsoft.com/office/drawing/2014/main" id="{190EE9F0-D691-0743-9916-D041019D3FB6}"/>
              </a:ext>
            </a:extLst>
          </p:cNvPr>
          <p:cNvSpPr/>
          <p:nvPr/>
        </p:nvSpPr>
        <p:spPr>
          <a:xfrm>
            <a:off x="386782" y="1251701"/>
            <a:ext cx="2381906" cy="1012826"/>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 have absolutely no idea how people do this task</a:t>
            </a:r>
          </a:p>
        </p:txBody>
      </p:sp>
      <p:sp>
        <p:nvSpPr>
          <p:cNvPr id="8" name="Rounded Rectangle 7">
            <a:extLst>
              <a:ext uri="{FF2B5EF4-FFF2-40B4-BE49-F238E27FC236}">
                <a16:creationId xmlns:a16="http://schemas.microsoft.com/office/drawing/2014/main" id="{9EEDFB2E-3E15-D84B-8944-E745593BD39B}"/>
              </a:ext>
            </a:extLst>
          </p:cNvPr>
          <p:cNvSpPr/>
          <p:nvPr/>
        </p:nvSpPr>
        <p:spPr>
          <a:xfrm>
            <a:off x="386781" y="2683250"/>
            <a:ext cx="2381907" cy="1012826"/>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People evolved from slimy things by natural selection</a:t>
            </a:r>
          </a:p>
        </p:txBody>
      </p:sp>
      <p:sp>
        <p:nvSpPr>
          <p:cNvPr id="9" name="Rounded Rectangle 8">
            <a:extLst>
              <a:ext uri="{FF2B5EF4-FFF2-40B4-BE49-F238E27FC236}">
                <a16:creationId xmlns:a16="http://schemas.microsoft.com/office/drawing/2014/main" id="{D98D974B-B380-1543-A65F-FE11F550E3BD}"/>
              </a:ext>
            </a:extLst>
          </p:cNvPr>
          <p:cNvSpPr/>
          <p:nvPr/>
        </p:nvSpPr>
        <p:spPr>
          <a:xfrm>
            <a:off x="386781" y="4114800"/>
            <a:ext cx="2381907" cy="1012826"/>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Natural selection means clever things tend to prosper</a:t>
            </a:r>
          </a:p>
        </p:txBody>
      </p:sp>
      <p:sp>
        <p:nvSpPr>
          <p:cNvPr id="10" name="Rounded Rectangle 9">
            <a:extLst>
              <a:ext uri="{FF2B5EF4-FFF2-40B4-BE49-F238E27FC236}">
                <a16:creationId xmlns:a16="http://schemas.microsoft.com/office/drawing/2014/main" id="{BCACC5D3-EBD6-B044-8DA3-4A3EADB2123B}"/>
              </a:ext>
            </a:extLst>
          </p:cNvPr>
          <p:cNvSpPr/>
          <p:nvPr/>
        </p:nvSpPr>
        <p:spPr>
          <a:xfrm>
            <a:off x="386781" y="5568199"/>
            <a:ext cx="2381907" cy="1012826"/>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People are still around, so they must be clever</a:t>
            </a:r>
          </a:p>
        </p:txBody>
      </p:sp>
      <p:sp>
        <p:nvSpPr>
          <p:cNvPr id="11" name="Rounded Rectangle 10">
            <a:extLst>
              <a:ext uri="{FF2B5EF4-FFF2-40B4-BE49-F238E27FC236}">
                <a16:creationId xmlns:a16="http://schemas.microsoft.com/office/drawing/2014/main" id="{B2544F4E-0B7C-B342-BF6C-F0C59729E788}"/>
              </a:ext>
            </a:extLst>
          </p:cNvPr>
          <p:cNvSpPr/>
          <p:nvPr/>
        </p:nvSpPr>
        <p:spPr>
          <a:xfrm>
            <a:off x="3427685" y="5562600"/>
            <a:ext cx="2381907" cy="1012826"/>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Evolution has been going on for a really long time</a:t>
            </a:r>
          </a:p>
        </p:txBody>
      </p:sp>
      <p:sp>
        <p:nvSpPr>
          <p:cNvPr id="12" name="Rounded Rectangle 11">
            <a:extLst>
              <a:ext uri="{FF2B5EF4-FFF2-40B4-BE49-F238E27FC236}">
                <a16:creationId xmlns:a16="http://schemas.microsoft.com/office/drawing/2014/main" id="{D5C47BE1-E766-2D4B-9AA8-A03B8BC9B04F}"/>
              </a:ext>
            </a:extLst>
          </p:cNvPr>
          <p:cNvSpPr/>
          <p:nvPr/>
        </p:nvSpPr>
        <p:spPr>
          <a:xfrm>
            <a:off x="3427684" y="4114800"/>
            <a:ext cx="2381907" cy="1012826"/>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People must be optimal</a:t>
            </a:r>
          </a:p>
        </p:txBody>
      </p:sp>
      <p:sp>
        <p:nvSpPr>
          <p:cNvPr id="16" name="Rounded Rectangle 15">
            <a:extLst>
              <a:ext uri="{FF2B5EF4-FFF2-40B4-BE49-F238E27FC236}">
                <a16:creationId xmlns:a16="http://schemas.microsoft.com/office/drawing/2014/main" id="{A73E75E3-A2CC-3640-936D-0D8FE52651B0}"/>
              </a:ext>
            </a:extLst>
          </p:cNvPr>
          <p:cNvSpPr/>
          <p:nvPr/>
        </p:nvSpPr>
        <p:spPr>
          <a:xfrm>
            <a:off x="3427683" y="2683250"/>
            <a:ext cx="2381907" cy="1012826"/>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Bayesian solutions are optimal</a:t>
            </a:r>
          </a:p>
        </p:txBody>
      </p:sp>
      <p:sp>
        <p:nvSpPr>
          <p:cNvPr id="17" name="Rounded Rectangle 16">
            <a:extLst>
              <a:ext uri="{FF2B5EF4-FFF2-40B4-BE49-F238E27FC236}">
                <a16:creationId xmlns:a16="http://schemas.microsoft.com/office/drawing/2014/main" id="{71B7C957-B1E0-A647-A16F-E9C1BCC9F4CE}"/>
              </a:ext>
            </a:extLst>
          </p:cNvPr>
          <p:cNvSpPr/>
          <p:nvPr/>
        </p:nvSpPr>
        <p:spPr>
          <a:xfrm>
            <a:off x="3427682" y="1255526"/>
            <a:ext cx="2381907" cy="1012826"/>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People must be Bayesian!</a:t>
            </a:r>
          </a:p>
        </p:txBody>
      </p:sp>
      <p:cxnSp>
        <p:nvCxnSpPr>
          <p:cNvPr id="18" name="Straight Arrow Connector 17">
            <a:extLst>
              <a:ext uri="{FF2B5EF4-FFF2-40B4-BE49-F238E27FC236}">
                <a16:creationId xmlns:a16="http://schemas.microsoft.com/office/drawing/2014/main" id="{8A51E96F-EEC3-6940-A23C-E981AAC4152C}"/>
              </a:ext>
            </a:extLst>
          </p:cNvPr>
          <p:cNvCxnSpPr>
            <a:cxnSpLocks/>
            <a:stCxn id="7" idx="2"/>
            <a:endCxn id="8" idx="0"/>
          </p:cNvCxnSpPr>
          <p:nvPr/>
        </p:nvCxnSpPr>
        <p:spPr>
          <a:xfrm>
            <a:off x="1577735" y="2264527"/>
            <a:ext cx="0" cy="418723"/>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5BEF523B-EE4B-1C43-86C6-2D4E2DD2E33D}"/>
              </a:ext>
            </a:extLst>
          </p:cNvPr>
          <p:cNvCxnSpPr>
            <a:cxnSpLocks/>
            <a:stCxn id="8" idx="2"/>
            <a:endCxn id="9" idx="0"/>
          </p:cNvCxnSpPr>
          <p:nvPr/>
        </p:nvCxnSpPr>
        <p:spPr>
          <a:xfrm>
            <a:off x="1577735" y="3696076"/>
            <a:ext cx="0" cy="418724"/>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CF1EC9B9-F78B-ED4C-8A61-33448C9D5792}"/>
              </a:ext>
            </a:extLst>
          </p:cNvPr>
          <p:cNvCxnSpPr>
            <a:cxnSpLocks/>
            <a:stCxn id="9" idx="2"/>
            <a:endCxn id="10" idx="0"/>
          </p:cNvCxnSpPr>
          <p:nvPr/>
        </p:nvCxnSpPr>
        <p:spPr>
          <a:xfrm>
            <a:off x="1577735" y="5127626"/>
            <a:ext cx="0" cy="440573"/>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8D4B9BAF-5B6C-A84D-9F5A-98340B0BA98A}"/>
              </a:ext>
            </a:extLst>
          </p:cNvPr>
          <p:cNvCxnSpPr>
            <a:cxnSpLocks/>
            <a:stCxn id="10" idx="3"/>
            <a:endCxn id="11" idx="1"/>
          </p:cNvCxnSpPr>
          <p:nvPr/>
        </p:nvCxnSpPr>
        <p:spPr>
          <a:xfrm flipV="1">
            <a:off x="2768688" y="6069013"/>
            <a:ext cx="658997" cy="5599"/>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41F17369-35D4-CA48-BADB-69A75FF72685}"/>
              </a:ext>
            </a:extLst>
          </p:cNvPr>
          <p:cNvCxnSpPr>
            <a:cxnSpLocks/>
            <a:stCxn id="11" idx="0"/>
            <a:endCxn id="12" idx="2"/>
          </p:cNvCxnSpPr>
          <p:nvPr/>
        </p:nvCxnSpPr>
        <p:spPr>
          <a:xfrm flipH="1" flipV="1">
            <a:off x="4618638" y="5127626"/>
            <a:ext cx="1" cy="434974"/>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15834D08-E693-C547-8924-8C0A3E33A350}"/>
              </a:ext>
            </a:extLst>
          </p:cNvPr>
          <p:cNvCxnSpPr>
            <a:cxnSpLocks/>
            <a:endCxn id="16" idx="2"/>
          </p:cNvCxnSpPr>
          <p:nvPr/>
        </p:nvCxnSpPr>
        <p:spPr>
          <a:xfrm flipV="1">
            <a:off x="4618636" y="3696076"/>
            <a:ext cx="1" cy="414898"/>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7D13BAFD-1A17-2347-B0AF-214B0D7E891A}"/>
              </a:ext>
            </a:extLst>
          </p:cNvPr>
          <p:cNvCxnSpPr>
            <a:cxnSpLocks/>
            <a:stCxn id="16" idx="0"/>
            <a:endCxn id="17" idx="2"/>
          </p:cNvCxnSpPr>
          <p:nvPr/>
        </p:nvCxnSpPr>
        <p:spPr>
          <a:xfrm flipH="1" flipV="1">
            <a:off x="4618636" y="2268352"/>
            <a:ext cx="1" cy="414898"/>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132FA392-191C-7747-8C43-DE3C496336F3}"/>
              </a:ext>
            </a:extLst>
          </p:cNvPr>
          <p:cNvSpPr txBox="1"/>
          <p:nvPr/>
        </p:nvSpPr>
        <p:spPr>
          <a:xfrm>
            <a:off x="6722589" y="1324818"/>
            <a:ext cx="4305300" cy="4832092"/>
          </a:xfrm>
          <a:prstGeom prst="rect">
            <a:avLst/>
          </a:prstGeom>
          <a:noFill/>
        </p:spPr>
        <p:txBody>
          <a:bodyPr wrap="square" rtlCol="0">
            <a:spAutoFit/>
          </a:bodyPr>
          <a:lstStyle/>
          <a:p>
            <a:r>
              <a:rPr lang="en-US" sz="2800" dirty="0">
                <a:latin typeface="+mj-lt"/>
              </a:rPr>
              <a:t>I built the task, so I know the generative model. I just need to assume that people optimally invert this model for inference.</a:t>
            </a:r>
          </a:p>
          <a:p>
            <a:endParaRPr lang="en-US" sz="2800" dirty="0">
              <a:latin typeface="+mj-lt"/>
            </a:endParaRPr>
          </a:p>
          <a:p>
            <a:r>
              <a:rPr lang="en-US" sz="2800" dirty="0">
                <a:latin typeface="+mj-lt"/>
              </a:rPr>
              <a:t>I don’t even need any free parameters!</a:t>
            </a:r>
          </a:p>
          <a:p>
            <a:endParaRPr lang="en-US" sz="2800" dirty="0">
              <a:latin typeface="+mj-lt"/>
            </a:endParaRPr>
          </a:p>
          <a:p>
            <a:r>
              <a:rPr lang="en-US" sz="2800" dirty="0"/>
              <a:t>Problem solved! </a:t>
            </a:r>
          </a:p>
          <a:p>
            <a:endParaRPr lang="en-US" sz="2800" dirty="0">
              <a:latin typeface="+mj-lt"/>
            </a:endParaRPr>
          </a:p>
        </p:txBody>
      </p:sp>
    </p:spTree>
    <p:extLst>
      <p:ext uri="{BB962C8B-B14F-4D97-AF65-F5344CB8AC3E}">
        <p14:creationId xmlns:p14="http://schemas.microsoft.com/office/powerpoint/2010/main" val="21356744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2">
            <a:extLst>
              <a:ext uri="{FF2B5EF4-FFF2-40B4-BE49-F238E27FC236}">
                <a16:creationId xmlns:a16="http://schemas.microsoft.com/office/drawing/2014/main" id="{88993C92-1BF2-0F44-B139-1EF25B4F99B2}"/>
              </a:ext>
            </a:extLst>
          </p:cNvPr>
          <p:cNvSpPr>
            <a:spLocks noChangeArrowheads="1"/>
          </p:cNvSpPr>
          <p:nvPr/>
        </p:nvSpPr>
        <p:spPr bwMode="auto">
          <a:xfrm>
            <a:off x="0" y="1"/>
            <a:ext cx="12192000" cy="1012826"/>
          </a:xfrm>
          <a:prstGeom prst="rect">
            <a:avLst/>
          </a:prstGeom>
          <a:gradFill rotWithShape="1">
            <a:gsLst>
              <a:gs pos="0">
                <a:srgbClr val="C0C0C0"/>
              </a:gs>
              <a:gs pos="100000">
                <a:schemeClr val="bg1"/>
              </a:gs>
            </a:gsLst>
            <a:lin ang="0" scaled="1"/>
          </a:gradFill>
          <a:ln w="9525">
            <a:noFill/>
            <a:miter lim="800000"/>
            <a:headEnd/>
            <a:tailEnd/>
          </a:ln>
        </p:spPr>
        <p:txBody>
          <a:bodyPr wrap="none" anchor="ctr">
            <a:prstTxWarp prst="textNoShape">
              <a:avLst/>
            </a:prstTxWarp>
          </a:bodyPr>
          <a:lstStyle/>
          <a:p>
            <a:pPr algn="ctr"/>
            <a:endParaRPr lang="en-US" sz="3600">
              <a:latin typeface="Calibri" charset="0"/>
            </a:endParaRPr>
          </a:p>
        </p:txBody>
      </p:sp>
      <p:pic>
        <p:nvPicPr>
          <p:cNvPr id="14" name="Picture 13">
            <a:extLst>
              <a:ext uri="{FF2B5EF4-FFF2-40B4-BE49-F238E27FC236}">
                <a16:creationId xmlns:a16="http://schemas.microsoft.com/office/drawing/2014/main" id="{3CCCE102-366B-414A-8474-91EFC6EB5146}"/>
              </a:ext>
            </a:extLst>
          </p:cNvPr>
          <p:cNvPicPr>
            <a:picLocks noChangeAspect="1"/>
          </p:cNvPicPr>
          <p:nvPr/>
        </p:nvPicPr>
        <p:blipFill>
          <a:blip r:embed="rId3"/>
          <a:stretch>
            <a:fillRect/>
          </a:stretch>
        </p:blipFill>
        <p:spPr>
          <a:xfrm>
            <a:off x="11154870" y="-39544"/>
            <a:ext cx="1052370" cy="1052370"/>
          </a:xfrm>
          <a:prstGeom prst="rect">
            <a:avLst/>
          </a:prstGeom>
        </p:spPr>
      </p:pic>
      <p:sp>
        <p:nvSpPr>
          <p:cNvPr id="15" name="Rectangle 3">
            <a:extLst>
              <a:ext uri="{FF2B5EF4-FFF2-40B4-BE49-F238E27FC236}">
                <a16:creationId xmlns:a16="http://schemas.microsoft.com/office/drawing/2014/main" id="{396FBF44-5372-524C-A7E7-9F54C2AD38B4}"/>
              </a:ext>
            </a:extLst>
          </p:cNvPr>
          <p:cNvSpPr>
            <a:spLocks noChangeArrowheads="1"/>
          </p:cNvSpPr>
          <p:nvPr/>
        </p:nvSpPr>
        <p:spPr bwMode="auto">
          <a:xfrm>
            <a:off x="0" y="0"/>
            <a:ext cx="9220200" cy="646331"/>
          </a:xfrm>
          <a:prstGeom prst="rect">
            <a:avLst/>
          </a:prstGeom>
          <a:noFill/>
          <a:ln w="9525">
            <a:noFill/>
            <a:miter lim="800000"/>
            <a:headEnd/>
            <a:tailEnd/>
          </a:ln>
        </p:spPr>
        <p:txBody>
          <a:bodyPr wrap="square">
            <a:prstTxWarp prst="textNoShape">
              <a:avLst/>
            </a:prstTxWarp>
            <a:spAutoFit/>
          </a:bodyPr>
          <a:lstStyle/>
          <a:p>
            <a:r>
              <a:rPr lang="en-GB" sz="3600" dirty="0">
                <a:latin typeface="+mj-lt"/>
              </a:rPr>
              <a:t>Solution 3: draw inspiration from neurobiology</a:t>
            </a:r>
          </a:p>
        </p:txBody>
      </p:sp>
      <p:grpSp>
        <p:nvGrpSpPr>
          <p:cNvPr id="95" name="Group 94">
            <a:extLst>
              <a:ext uri="{FF2B5EF4-FFF2-40B4-BE49-F238E27FC236}">
                <a16:creationId xmlns:a16="http://schemas.microsoft.com/office/drawing/2014/main" id="{2740E5F9-70D7-7D45-BA55-3263A7C5D457}"/>
              </a:ext>
            </a:extLst>
          </p:cNvPr>
          <p:cNvGrpSpPr/>
          <p:nvPr/>
        </p:nvGrpSpPr>
        <p:grpSpPr>
          <a:xfrm>
            <a:off x="2625491" y="1389479"/>
            <a:ext cx="2200702" cy="1786079"/>
            <a:chOff x="1592822" y="2625283"/>
            <a:chExt cx="2200702" cy="1786079"/>
          </a:xfrm>
        </p:grpSpPr>
        <p:pic>
          <p:nvPicPr>
            <p:cNvPr id="96" name="Picture 2" descr="Image result for modular brain">
              <a:extLst>
                <a:ext uri="{FF2B5EF4-FFF2-40B4-BE49-F238E27FC236}">
                  <a16:creationId xmlns:a16="http://schemas.microsoft.com/office/drawing/2014/main" id="{F3137E54-475E-5B4D-951E-97B3EECCDD2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65080" r="51843"/>
            <a:stretch/>
          </p:blipFill>
          <p:spPr bwMode="auto">
            <a:xfrm>
              <a:off x="1592822" y="2625283"/>
              <a:ext cx="1974584" cy="1624741"/>
            </a:xfrm>
            <a:prstGeom prst="rect">
              <a:avLst/>
            </a:prstGeom>
            <a:noFill/>
            <a:extLst>
              <a:ext uri="{909E8E84-426E-40DD-AFC4-6F175D3DCCD1}">
                <a14:hiddenFill xmlns:a14="http://schemas.microsoft.com/office/drawing/2010/main">
                  <a:solidFill>
                    <a:srgbClr val="FFFFFF"/>
                  </a:solidFill>
                </a14:hiddenFill>
              </a:ext>
            </a:extLst>
          </p:spPr>
        </p:pic>
        <p:sp>
          <p:nvSpPr>
            <p:cNvPr id="97" name="Rectangle 96">
              <a:extLst>
                <a:ext uri="{FF2B5EF4-FFF2-40B4-BE49-F238E27FC236}">
                  <a16:creationId xmlns:a16="http://schemas.microsoft.com/office/drawing/2014/main" id="{1B158098-EAB5-F744-A9CB-A042A86CDF72}"/>
                </a:ext>
              </a:extLst>
            </p:cNvPr>
            <p:cNvSpPr/>
            <p:nvPr/>
          </p:nvSpPr>
          <p:spPr>
            <a:xfrm>
              <a:off x="3138616" y="3731741"/>
              <a:ext cx="654908" cy="67962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pic>
        <p:nvPicPr>
          <p:cNvPr id="98" name="Picture 2" descr="Image result for modular brain">
            <a:extLst>
              <a:ext uri="{FF2B5EF4-FFF2-40B4-BE49-F238E27FC236}">
                <a16:creationId xmlns:a16="http://schemas.microsoft.com/office/drawing/2014/main" id="{9FE2AF14-DC34-7245-9F49-81571CED816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2515" t="50812" r="65157" b="35649"/>
          <a:stretch/>
        </p:blipFill>
        <p:spPr bwMode="auto">
          <a:xfrm>
            <a:off x="318192" y="1425890"/>
            <a:ext cx="2048989" cy="1409857"/>
          </a:xfrm>
          <a:prstGeom prst="rect">
            <a:avLst/>
          </a:prstGeom>
          <a:noFill/>
          <a:extLst>
            <a:ext uri="{909E8E84-426E-40DD-AFC4-6F175D3DCCD1}">
              <a14:hiddenFill xmlns:a14="http://schemas.microsoft.com/office/drawing/2010/main">
                <a:solidFill>
                  <a:srgbClr val="FFFFFF"/>
                </a:solidFill>
              </a14:hiddenFill>
            </a:ext>
          </a:extLst>
        </p:spPr>
      </p:pic>
      <p:pic>
        <p:nvPicPr>
          <p:cNvPr id="99" name="Picture 4" descr="Image result for canonical microcircuit">
            <a:extLst>
              <a:ext uri="{FF2B5EF4-FFF2-40B4-BE49-F238E27FC236}">
                <a16:creationId xmlns:a16="http://schemas.microsoft.com/office/drawing/2014/main" id="{D051506A-AA9E-9245-860C-9BA0DE0E98C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9496" t="5824" b="7569"/>
          <a:stretch/>
        </p:blipFill>
        <p:spPr bwMode="auto">
          <a:xfrm>
            <a:off x="5366299" y="1399214"/>
            <a:ext cx="891587" cy="1766610"/>
          </a:xfrm>
          <a:prstGeom prst="rect">
            <a:avLst/>
          </a:prstGeom>
          <a:noFill/>
          <a:extLst>
            <a:ext uri="{909E8E84-426E-40DD-AFC4-6F175D3DCCD1}">
              <a14:hiddenFill xmlns:a14="http://schemas.microsoft.com/office/drawing/2010/main">
                <a:solidFill>
                  <a:srgbClr val="FFFFFF"/>
                </a:solidFill>
              </a14:hiddenFill>
            </a:ext>
          </a:extLst>
        </p:spPr>
      </p:pic>
      <p:pic>
        <p:nvPicPr>
          <p:cNvPr id="100" name="Picture 99">
            <a:extLst>
              <a:ext uri="{FF2B5EF4-FFF2-40B4-BE49-F238E27FC236}">
                <a16:creationId xmlns:a16="http://schemas.microsoft.com/office/drawing/2014/main" id="{1130A28A-DC93-CD46-8DF0-056DAB8103CF}"/>
              </a:ext>
            </a:extLst>
          </p:cNvPr>
          <p:cNvPicPr>
            <a:picLocks noChangeAspect="1"/>
          </p:cNvPicPr>
          <p:nvPr/>
        </p:nvPicPr>
        <p:blipFill>
          <a:blip r:embed="rId6"/>
          <a:stretch>
            <a:fillRect/>
          </a:stretch>
        </p:blipFill>
        <p:spPr>
          <a:xfrm>
            <a:off x="9180613" y="1525497"/>
            <a:ext cx="2218939" cy="1012826"/>
          </a:xfrm>
          <a:prstGeom prst="rect">
            <a:avLst/>
          </a:prstGeom>
        </p:spPr>
      </p:pic>
      <p:pic>
        <p:nvPicPr>
          <p:cNvPr id="101" name="Picture 2" descr="Image result for imaging synaptic plasticity">
            <a:extLst>
              <a:ext uri="{FF2B5EF4-FFF2-40B4-BE49-F238E27FC236}">
                <a16:creationId xmlns:a16="http://schemas.microsoft.com/office/drawing/2014/main" id="{23B569D0-11F6-D842-B0AE-16ACA476B934}"/>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r="43133" b="28860"/>
          <a:stretch/>
        </p:blipFill>
        <p:spPr bwMode="auto">
          <a:xfrm>
            <a:off x="7323087" y="1438991"/>
            <a:ext cx="1529106" cy="1513665"/>
          </a:xfrm>
          <a:prstGeom prst="rect">
            <a:avLst/>
          </a:prstGeom>
          <a:noFill/>
          <a:extLst>
            <a:ext uri="{909E8E84-426E-40DD-AFC4-6F175D3DCCD1}">
              <a14:hiddenFill xmlns:a14="http://schemas.microsoft.com/office/drawing/2010/main">
                <a:solidFill>
                  <a:srgbClr val="FFFFFF"/>
                </a:solidFill>
              </a14:hiddenFill>
            </a:ext>
          </a:extLst>
        </p:spPr>
      </p:pic>
      <p:sp>
        <p:nvSpPr>
          <p:cNvPr id="102" name="Rounded Rectangle 101">
            <a:extLst>
              <a:ext uri="{FF2B5EF4-FFF2-40B4-BE49-F238E27FC236}">
                <a16:creationId xmlns:a16="http://schemas.microsoft.com/office/drawing/2014/main" id="{4D5C8B41-4226-4842-B9F5-94D3C480D25D}"/>
              </a:ext>
            </a:extLst>
          </p:cNvPr>
          <p:cNvSpPr/>
          <p:nvPr/>
        </p:nvSpPr>
        <p:spPr>
          <a:xfrm>
            <a:off x="344722" y="1291328"/>
            <a:ext cx="2132885" cy="2179139"/>
          </a:xfrm>
          <a:prstGeom prst="round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3" name="Rounded Rectangle 102">
            <a:extLst>
              <a:ext uri="{FF2B5EF4-FFF2-40B4-BE49-F238E27FC236}">
                <a16:creationId xmlns:a16="http://schemas.microsoft.com/office/drawing/2014/main" id="{50C3BDD2-FCBC-4D4C-B251-924E24F414CC}"/>
              </a:ext>
            </a:extLst>
          </p:cNvPr>
          <p:cNvSpPr/>
          <p:nvPr/>
        </p:nvSpPr>
        <p:spPr>
          <a:xfrm>
            <a:off x="2561503" y="1291327"/>
            <a:ext cx="2132885" cy="2179139"/>
          </a:xfrm>
          <a:prstGeom prst="round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4" name="Rounded Rectangle 103">
            <a:extLst>
              <a:ext uri="{FF2B5EF4-FFF2-40B4-BE49-F238E27FC236}">
                <a16:creationId xmlns:a16="http://schemas.microsoft.com/office/drawing/2014/main" id="{88E1ADDE-4B6B-E24A-AFC1-AE9BBD604A84}"/>
              </a:ext>
            </a:extLst>
          </p:cNvPr>
          <p:cNvSpPr/>
          <p:nvPr/>
        </p:nvSpPr>
        <p:spPr>
          <a:xfrm>
            <a:off x="4778284" y="1291327"/>
            <a:ext cx="2132885" cy="2179139"/>
          </a:xfrm>
          <a:prstGeom prst="round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5" name="Rounded Rectangle 104">
            <a:extLst>
              <a:ext uri="{FF2B5EF4-FFF2-40B4-BE49-F238E27FC236}">
                <a16:creationId xmlns:a16="http://schemas.microsoft.com/office/drawing/2014/main" id="{A9A3D7D5-B999-CD4F-AFFF-BC7ADBACB361}"/>
              </a:ext>
            </a:extLst>
          </p:cNvPr>
          <p:cNvSpPr/>
          <p:nvPr/>
        </p:nvSpPr>
        <p:spPr>
          <a:xfrm>
            <a:off x="7021198" y="1291326"/>
            <a:ext cx="2132885" cy="2179139"/>
          </a:xfrm>
          <a:prstGeom prst="round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6" name="Rounded Rectangle 105">
            <a:extLst>
              <a:ext uri="{FF2B5EF4-FFF2-40B4-BE49-F238E27FC236}">
                <a16:creationId xmlns:a16="http://schemas.microsoft.com/office/drawing/2014/main" id="{217E1F7B-E54A-8144-913C-DEB841AB8701}"/>
              </a:ext>
            </a:extLst>
          </p:cNvPr>
          <p:cNvSpPr/>
          <p:nvPr/>
        </p:nvSpPr>
        <p:spPr>
          <a:xfrm>
            <a:off x="9264112" y="1291325"/>
            <a:ext cx="2132885" cy="2179139"/>
          </a:xfrm>
          <a:prstGeom prst="round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107" name="TextBox 106">
            <a:extLst>
              <a:ext uri="{FF2B5EF4-FFF2-40B4-BE49-F238E27FC236}">
                <a16:creationId xmlns:a16="http://schemas.microsoft.com/office/drawing/2014/main" id="{4C83913B-A0AF-EC4D-B065-0F5C2C180857}"/>
              </a:ext>
            </a:extLst>
          </p:cNvPr>
          <p:cNvSpPr txBox="1"/>
          <p:nvPr/>
        </p:nvSpPr>
        <p:spPr>
          <a:xfrm>
            <a:off x="916622" y="3101133"/>
            <a:ext cx="923523" cy="369332"/>
          </a:xfrm>
          <a:prstGeom prst="rect">
            <a:avLst/>
          </a:prstGeom>
          <a:noFill/>
        </p:spPr>
        <p:txBody>
          <a:bodyPr wrap="none" rtlCol="0">
            <a:spAutoFit/>
          </a:bodyPr>
          <a:lstStyle/>
          <a:p>
            <a:r>
              <a:rPr lang="en-US" dirty="0"/>
              <a:t>systems</a:t>
            </a:r>
          </a:p>
        </p:txBody>
      </p:sp>
      <p:sp>
        <p:nvSpPr>
          <p:cNvPr id="108" name="TextBox 107">
            <a:extLst>
              <a:ext uri="{FF2B5EF4-FFF2-40B4-BE49-F238E27FC236}">
                <a16:creationId xmlns:a16="http://schemas.microsoft.com/office/drawing/2014/main" id="{A8667D46-CE1D-1B42-B11F-A01EAEE35B40}"/>
              </a:ext>
            </a:extLst>
          </p:cNvPr>
          <p:cNvSpPr txBox="1"/>
          <p:nvPr/>
        </p:nvSpPr>
        <p:spPr>
          <a:xfrm>
            <a:off x="3166183" y="3094252"/>
            <a:ext cx="1054456" cy="369332"/>
          </a:xfrm>
          <a:prstGeom prst="rect">
            <a:avLst/>
          </a:prstGeom>
          <a:noFill/>
        </p:spPr>
        <p:txBody>
          <a:bodyPr wrap="none" rtlCol="0">
            <a:spAutoFit/>
          </a:bodyPr>
          <a:lstStyle/>
          <a:p>
            <a:r>
              <a:rPr lang="en-US" dirty="0"/>
              <a:t>networks</a:t>
            </a:r>
          </a:p>
        </p:txBody>
      </p:sp>
      <p:sp>
        <p:nvSpPr>
          <p:cNvPr id="109" name="TextBox 108">
            <a:extLst>
              <a:ext uri="{FF2B5EF4-FFF2-40B4-BE49-F238E27FC236}">
                <a16:creationId xmlns:a16="http://schemas.microsoft.com/office/drawing/2014/main" id="{5A6645BB-B53B-574F-B992-23C92FCEAA12}"/>
              </a:ext>
            </a:extLst>
          </p:cNvPr>
          <p:cNvSpPr txBox="1"/>
          <p:nvPr/>
        </p:nvSpPr>
        <p:spPr>
          <a:xfrm>
            <a:off x="5419065" y="3102663"/>
            <a:ext cx="851323" cy="369332"/>
          </a:xfrm>
          <a:prstGeom prst="rect">
            <a:avLst/>
          </a:prstGeom>
          <a:noFill/>
        </p:spPr>
        <p:txBody>
          <a:bodyPr wrap="none" rtlCol="0">
            <a:spAutoFit/>
          </a:bodyPr>
          <a:lstStyle/>
          <a:p>
            <a:r>
              <a:rPr lang="en-US" dirty="0"/>
              <a:t>circuits</a:t>
            </a:r>
          </a:p>
        </p:txBody>
      </p:sp>
      <p:sp>
        <p:nvSpPr>
          <p:cNvPr id="110" name="TextBox 109">
            <a:extLst>
              <a:ext uri="{FF2B5EF4-FFF2-40B4-BE49-F238E27FC236}">
                <a16:creationId xmlns:a16="http://schemas.microsoft.com/office/drawing/2014/main" id="{C8AD92DA-1009-7E4E-856C-3E609457C9B5}"/>
              </a:ext>
            </a:extLst>
          </p:cNvPr>
          <p:cNvSpPr txBox="1"/>
          <p:nvPr/>
        </p:nvSpPr>
        <p:spPr>
          <a:xfrm>
            <a:off x="7790924" y="3094252"/>
            <a:ext cx="593432" cy="369332"/>
          </a:xfrm>
          <a:prstGeom prst="rect">
            <a:avLst/>
          </a:prstGeom>
          <a:noFill/>
        </p:spPr>
        <p:txBody>
          <a:bodyPr wrap="none" rtlCol="0">
            <a:spAutoFit/>
          </a:bodyPr>
          <a:lstStyle/>
          <a:p>
            <a:r>
              <a:rPr lang="en-US" dirty="0"/>
              <a:t>cells</a:t>
            </a:r>
          </a:p>
        </p:txBody>
      </p:sp>
      <p:sp>
        <p:nvSpPr>
          <p:cNvPr id="111" name="TextBox 110">
            <a:extLst>
              <a:ext uri="{FF2B5EF4-FFF2-40B4-BE49-F238E27FC236}">
                <a16:creationId xmlns:a16="http://schemas.microsoft.com/office/drawing/2014/main" id="{57C98180-DE9F-3945-BDC1-67DA4ECA3384}"/>
              </a:ext>
            </a:extLst>
          </p:cNvPr>
          <p:cNvSpPr txBox="1"/>
          <p:nvPr/>
        </p:nvSpPr>
        <p:spPr>
          <a:xfrm>
            <a:off x="9864489" y="3101133"/>
            <a:ext cx="1022524" cy="369332"/>
          </a:xfrm>
          <a:prstGeom prst="rect">
            <a:avLst/>
          </a:prstGeom>
          <a:noFill/>
        </p:spPr>
        <p:txBody>
          <a:bodyPr wrap="none" rtlCol="0">
            <a:spAutoFit/>
          </a:bodyPr>
          <a:lstStyle/>
          <a:p>
            <a:r>
              <a:rPr lang="en-US" dirty="0"/>
              <a:t>synapses</a:t>
            </a:r>
          </a:p>
        </p:txBody>
      </p:sp>
      <p:sp>
        <p:nvSpPr>
          <p:cNvPr id="112" name="Rectangle 111">
            <a:extLst>
              <a:ext uri="{FF2B5EF4-FFF2-40B4-BE49-F238E27FC236}">
                <a16:creationId xmlns:a16="http://schemas.microsoft.com/office/drawing/2014/main" id="{05522E19-D05D-9B42-AAEE-FDF79C1E820A}"/>
              </a:ext>
            </a:extLst>
          </p:cNvPr>
          <p:cNvSpPr/>
          <p:nvPr/>
        </p:nvSpPr>
        <p:spPr>
          <a:xfrm>
            <a:off x="599653" y="3942205"/>
            <a:ext cx="10424878" cy="2062103"/>
          </a:xfrm>
          <a:prstGeom prst="rect">
            <a:avLst/>
          </a:prstGeom>
        </p:spPr>
        <p:txBody>
          <a:bodyPr wrap="square">
            <a:spAutoFit/>
          </a:bodyPr>
          <a:lstStyle/>
          <a:p>
            <a:r>
              <a:rPr lang="en-US" sz="2400" dirty="0">
                <a:latin typeface="+mj-lt"/>
              </a:rPr>
              <a:t>There are at least 50,000 neuroscientists out there. And they know some stuff (a little, at least).</a:t>
            </a:r>
          </a:p>
          <a:p>
            <a:endParaRPr lang="en-US" sz="800" dirty="0">
              <a:latin typeface="+mj-lt"/>
            </a:endParaRPr>
          </a:p>
          <a:p>
            <a:r>
              <a:rPr lang="en-US" sz="2400" dirty="0">
                <a:latin typeface="+mj-lt"/>
              </a:rPr>
              <a:t>We can draw inspiration from what we know about the brain to build our models. For example, tuning curves are Gaussian, neurons are mutually inhibitory, and exhibit recurrent excitation, coding is adaptive in time and space, </a:t>
            </a:r>
            <a:r>
              <a:rPr lang="en-US" sz="2400" dirty="0" err="1">
                <a:latin typeface="+mj-lt"/>
              </a:rPr>
              <a:t>etc</a:t>
            </a:r>
            <a:r>
              <a:rPr lang="en-US" sz="2400" dirty="0">
                <a:latin typeface="+mj-lt"/>
              </a:rPr>
              <a:t>, etc.</a:t>
            </a:r>
          </a:p>
        </p:txBody>
      </p:sp>
    </p:spTree>
    <p:extLst>
      <p:ext uri="{BB962C8B-B14F-4D97-AF65-F5344CB8AC3E}">
        <p14:creationId xmlns:p14="http://schemas.microsoft.com/office/powerpoint/2010/main" val="26548584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2">
            <a:extLst>
              <a:ext uri="{FF2B5EF4-FFF2-40B4-BE49-F238E27FC236}">
                <a16:creationId xmlns:a16="http://schemas.microsoft.com/office/drawing/2014/main" id="{88993C92-1BF2-0F44-B139-1EF25B4F99B2}"/>
              </a:ext>
            </a:extLst>
          </p:cNvPr>
          <p:cNvSpPr>
            <a:spLocks noChangeArrowheads="1"/>
          </p:cNvSpPr>
          <p:nvPr/>
        </p:nvSpPr>
        <p:spPr bwMode="auto">
          <a:xfrm>
            <a:off x="0" y="1"/>
            <a:ext cx="12192000" cy="1012826"/>
          </a:xfrm>
          <a:prstGeom prst="rect">
            <a:avLst/>
          </a:prstGeom>
          <a:gradFill rotWithShape="1">
            <a:gsLst>
              <a:gs pos="0">
                <a:srgbClr val="C0C0C0"/>
              </a:gs>
              <a:gs pos="100000">
                <a:schemeClr val="bg1"/>
              </a:gs>
            </a:gsLst>
            <a:lin ang="0" scaled="1"/>
          </a:gradFill>
          <a:ln w="9525">
            <a:noFill/>
            <a:miter lim="800000"/>
            <a:headEnd/>
            <a:tailEnd/>
          </a:ln>
        </p:spPr>
        <p:txBody>
          <a:bodyPr wrap="none" anchor="ctr">
            <a:prstTxWarp prst="textNoShape">
              <a:avLst/>
            </a:prstTxWarp>
          </a:bodyPr>
          <a:lstStyle/>
          <a:p>
            <a:pPr algn="ctr"/>
            <a:endParaRPr lang="en-US" sz="3600">
              <a:latin typeface="Calibri" charset="0"/>
            </a:endParaRPr>
          </a:p>
        </p:txBody>
      </p:sp>
      <p:pic>
        <p:nvPicPr>
          <p:cNvPr id="14" name="Picture 13">
            <a:extLst>
              <a:ext uri="{FF2B5EF4-FFF2-40B4-BE49-F238E27FC236}">
                <a16:creationId xmlns:a16="http://schemas.microsoft.com/office/drawing/2014/main" id="{3CCCE102-366B-414A-8474-91EFC6EB5146}"/>
              </a:ext>
            </a:extLst>
          </p:cNvPr>
          <p:cNvPicPr>
            <a:picLocks noChangeAspect="1"/>
          </p:cNvPicPr>
          <p:nvPr/>
        </p:nvPicPr>
        <p:blipFill>
          <a:blip r:embed="rId3"/>
          <a:stretch>
            <a:fillRect/>
          </a:stretch>
        </p:blipFill>
        <p:spPr>
          <a:xfrm>
            <a:off x="11154870" y="-39544"/>
            <a:ext cx="1052370" cy="1052370"/>
          </a:xfrm>
          <a:prstGeom prst="rect">
            <a:avLst/>
          </a:prstGeom>
        </p:spPr>
      </p:pic>
      <p:sp>
        <p:nvSpPr>
          <p:cNvPr id="15" name="Rectangle 3">
            <a:extLst>
              <a:ext uri="{FF2B5EF4-FFF2-40B4-BE49-F238E27FC236}">
                <a16:creationId xmlns:a16="http://schemas.microsoft.com/office/drawing/2014/main" id="{396FBF44-5372-524C-A7E7-9F54C2AD38B4}"/>
              </a:ext>
            </a:extLst>
          </p:cNvPr>
          <p:cNvSpPr>
            <a:spLocks noChangeArrowheads="1"/>
          </p:cNvSpPr>
          <p:nvPr/>
        </p:nvSpPr>
        <p:spPr bwMode="auto">
          <a:xfrm>
            <a:off x="0" y="0"/>
            <a:ext cx="9220200" cy="646331"/>
          </a:xfrm>
          <a:prstGeom prst="rect">
            <a:avLst/>
          </a:prstGeom>
          <a:noFill/>
          <a:ln w="9525">
            <a:noFill/>
            <a:miter lim="800000"/>
            <a:headEnd/>
            <a:tailEnd/>
          </a:ln>
        </p:spPr>
        <p:txBody>
          <a:bodyPr wrap="square">
            <a:prstTxWarp prst="textNoShape">
              <a:avLst/>
            </a:prstTxWarp>
            <a:spAutoFit/>
          </a:bodyPr>
          <a:lstStyle/>
          <a:p>
            <a:r>
              <a:rPr lang="en-GB" sz="3600" dirty="0">
                <a:latin typeface="+mj-lt"/>
              </a:rPr>
              <a:t>Solution 4: design a cost function instead</a:t>
            </a:r>
          </a:p>
        </p:txBody>
      </p:sp>
      <p:grpSp>
        <p:nvGrpSpPr>
          <p:cNvPr id="11" name="Group 10">
            <a:extLst>
              <a:ext uri="{FF2B5EF4-FFF2-40B4-BE49-F238E27FC236}">
                <a16:creationId xmlns:a16="http://schemas.microsoft.com/office/drawing/2014/main" id="{E7CE69D2-5E18-6D4C-8FD1-6D8535F65D03}"/>
              </a:ext>
            </a:extLst>
          </p:cNvPr>
          <p:cNvGrpSpPr/>
          <p:nvPr/>
        </p:nvGrpSpPr>
        <p:grpSpPr>
          <a:xfrm>
            <a:off x="901391" y="1289748"/>
            <a:ext cx="5765180" cy="2838029"/>
            <a:chOff x="546410" y="1399434"/>
            <a:chExt cx="6655752" cy="3214925"/>
          </a:xfrm>
        </p:grpSpPr>
        <p:grpSp>
          <p:nvGrpSpPr>
            <p:cNvPr id="20" name="Group 19">
              <a:extLst>
                <a:ext uri="{FF2B5EF4-FFF2-40B4-BE49-F238E27FC236}">
                  <a16:creationId xmlns:a16="http://schemas.microsoft.com/office/drawing/2014/main" id="{BED11778-003F-1143-A2E0-339E6790C6CB}"/>
                </a:ext>
              </a:extLst>
            </p:cNvPr>
            <p:cNvGrpSpPr/>
            <p:nvPr/>
          </p:nvGrpSpPr>
          <p:grpSpPr>
            <a:xfrm>
              <a:off x="546410" y="1399434"/>
              <a:ext cx="6655752" cy="3214925"/>
              <a:chOff x="289932" y="1522098"/>
              <a:chExt cx="6655752" cy="3214925"/>
            </a:xfrm>
          </p:grpSpPr>
          <p:pic>
            <p:nvPicPr>
              <p:cNvPr id="23" name="Picture 2" descr="Image result for visual neural network">
                <a:extLst>
                  <a:ext uri="{FF2B5EF4-FFF2-40B4-BE49-F238E27FC236}">
                    <a16:creationId xmlns:a16="http://schemas.microsoft.com/office/drawing/2014/main" id="{BBC55E97-E3FD-5A4D-A8BC-E92D52580D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9932" y="1522098"/>
                <a:ext cx="6545766" cy="3214925"/>
              </a:xfrm>
              <a:prstGeom prst="rect">
                <a:avLst/>
              </a:prstGeom>
              <a:noFill/>
              <a:extLst>
                <a:ext uri="{909E8E84-426E-40DD-AFC4-6F175D3DCCD1}">
                  <a14:hiddenFill xmlns:a14="http://schemas.microsoft.com/office/drawing/2010/main">
                    <a:solidFill>
                      <a:srgbClr val="FFFFFF"/>
                    </a:solidFill>
                  </a14:hiddenFill>
                </a:ext>
              </a:extLst>
            </p:spPr>
          </p:pic>
          <p:sp>
            <p:nvSpPr>
              <p:cNvPr id="24" name="Rectangle 23">
                <a:extLst>
                  <a:ext uri="{FF2B5EF4-FFF2-40B4-BE49-F238E27FC236}">
                    <a16:creationId xmlns:a16="http://schemas.microsoft.com/office/drawing/2014/main" id="{5757BE32-7CE9-5D4E-9436-539C849C3D3F}"/>
                  </a:ext>
                </a:extLst>
              </p:cNvPr>
              <p:cNvSpPr/>
              <p:nvPr/>
            </p:nvSpPr>
            <p:spPr>
              <a:xfrm>
                <a:off x="289932" y="4056800"/>
                <a:ext cx="1260088" cy="37809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09943070-5701-224D-8F2E-EC0802380FF4}"/>
                  </a:ext>
                </a:extLst>
              </p:cNvPr>
              <p:cNvSpPr/>
              <p:nvPr/>
            </p:nvSpPr>
            <p:spPr>
              <a:xfrm>
                <a:off x="1390185" y="4320955"/>
                <a:ext cx="4163121" cy="37809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0BE39EBD-9D36-3A46-8FA0-870BA3666482}"/>
                  </a:ext>
                </a:extLst>
              </p:cNvPr>
              <p:cNvSpPr/>
              <p:nvPr/>
            </p:nvSpPr>
            <p:spPr>
              <a:xfrm>
                <a:off x="5419494" y="3394916"/>
                <a:ext cx="1526190" cy="45645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pic>
          <p:nvPicPr>
            <p:cNvPr id="21" name="Picture 20">
              <a:extLst>
                <a:ext uri="{FF2B5EF4-FFF2-40B4-BE49-F238E27FC236}">
                  <a16:creationId xmlns:a16="http://schemas.microsoft.com/office/drawing/2014/main" id="{D25530B5-C4CB-BE4E-84F0-18BE0FA3CAB4}"/>
                </a:ext>
              </a:extLst>
            </p:cNvPr>
            <p:cNvPicPr>
              <a:picLocks noChangeAspect="1"/>
            </p:cNvPicPr>
            <p:nvPr/>
          </p:nvPicPr>
          <p:blipFill>
            <a:blip r:embed="rId5"/>
            <a:stretch>
              <a:fillRect/>
            </a:stretch>
          </p:blipFill>
          <p:spPr>
            <a:xfrm>
              <a:off x="830611" y="3919394"/>
              <a:ext cx="531851" cy="278897"/>
            </a:xfrm>
            <a:prstGeom prst="rect">
              <a:avLst/>
            </a:prstGeom>
          </p:spPr>
        </p:pic>
        <p:pic>
          <p:nvPicPr>
            <p:cNvPr id="22" name="Picture 21">
              <a:extLst>
                <a:ext uri="{FF2B5EF4-FFF2-40B4-BE49-F238E27FC236}">
                  <a16:creationId xmlns:a16="http://schemas.microsoft.com/office/drawing/2014/main" id="{ABE9FB01-013A-6A48-9850-0C0CE653FC71}"/>
                </a:ext>
              </a:extLst>
            </p:cNvPr>
            <p:cNvPicPr>
              <a:picLocks noChangeAspect="1"/>
            </p:cNvPicPr>
            <p:nvPr/>
          </p:nvPicPr>
          <p:blipFill>
            <a:blip r:embed="rId6"/>
            <a:stretch>
              <a:fillRect/>
            </a:stretch>
          </p:blipFill>
          <p:spPr>
            <a:xfrm>
              <a:off x="6012301" y="3208442"/>
              <a:ext cx="719409" cy="292037"/>
            </a:xfrm>
            <a:prstGeom prst="rect">
              <a:avLst/>
            </a:prstGeom>
          </p:spPr>
        </p:pic>
      </p:grpSp>
      <p:pic>
        <p:nvPicPr>
          <p:cNvPr id="28" name="Picture 6" descr="Image result for microelectrode">
            <a:extLst>
              <a:ext uri="{FF2B5EF4-FFF2-40B4-BE49-F238E27FC236}">
                <a16:creationId xmlns:a16="http://schemas.microsoft.com/office/drawing/2014/main" id="{8E8333BF-6BFE-DD45-BEBB-4546D6F1BC70}"/>
              </a:ext>
            </a:extLst>
          </p:cNvPr>
          <p:cNvPicPr>
            <a:picLocks noChangeAspect="1" noChangeArrowheads="1"/>
          </p:cNvPicPr>
          <p:nvPr/>
        </p:nvPicPr>
        <p:blipFill rotWithShape="1">
          <a:blip r:embed="rId7">
            <a:extLst>
              <a:ext uri="{BEBA8EAE-BF5A-486C-A8C5-ECC9F3942E4B}">
                <a14:imgProps xmlns:a14="http://schemas.microsoft.com/office/drawing/2010/main">
                  <a14:imgLayer r:embed="rId8">
                    <a14:imgEffect>
                      <a14:backgroundRemoval t="51270" b="84961" l="47131" r="58486">
                        <a14:foregroundMark x1="52869" y1="78809" x2="52869" y2="78809"/>
                        <a14:foregroundMark x1="53724" y1="83301" x2="53724" y2="83301"/>
                        <a14:foregroundMark x1="53846" y1="84863" x2="53846" y2="84863"/>
                        <a14:foregroundMark x1="54212" y1="84961" x2="54212" y2="84961"/>
                        <a14:foregroundMark x1="52625" y1="51270" x2="52625" y2="51270"/>
                        <a14:foregroundMark x1="58242" y1="52344" x2="58242" y2="52344"/>
                      </a14:backgroundRemoval>
                    </a14:imgEffect>
                  </a14:imgLayer>
                </a14:imgProps>
              </a:ext>
              <a:ext uri="{28A0092B-C50C-407E-A947-70E740481C1C}">
                <a14:useLocalDpi xmlns:a14="http://schemas.microsoft.com/office/drawing/2010/main" val="0"/>
              </a:ext>
            </a:extLst>
          </a:blip>
          <a:srcRect l="45696" t="48536" r="39704" b="14390"/>
          <a:stretch/>
        </p:blipFill>
        <p:spPr bwMode="auto">
          <a:xfrm rot="7843736">
            <a:off x="4932679" y="3236484"/>
            <a:ext cx="214420" cy="904027"/>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8" descr="Image result for spike train">
            <a:extLst>
              <a:ext uri="{FF2B5EF4-FFF2-40B4-BE49-F238E27FC236}">
                <a16:creationId xmlns:a16="http://schemas.microsoft.com/office/drawing/2014/main" id="{AA9B8989-030B-DF47-899A-7A21E173DB3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474682" y="3491402"/>
            <a:ext cx="1704278" cy="475343"/>
          </a:xfrm>
          <a:prstGeom prst="rect">
            <a:avLst/>
          </a:prstGeom>
          <a:noFill/>
          <a:extLst>
            <a:ext uri="{909E8E84-426E-40DD-AFC4-6F175D3DCCD1}">
              <a14:hiddenFill xmlns:a14="http://schemas.microsoft.com/office/drawing/2010/main">
                <a:solidFill>
                  <a:srgbClr val="FFFFFF"/>
                </a:solidFill>
              </a14:hiddenFill>
            </a:ext>
          </a:extLst>
        </p:spPr>
      </p:pic>
      <p:sp>
        <p:nvSpPr>
          <p:cNvPr id="30" name="TextBox 29">
            <a:extLst>
              <a:ext uri="{FF2B5EF4-FFF2-40B4-BE49-F238E27FC236}">
                <a16:creationId xmlns:a16="http://schemas.microsoft.com/office/drawing/2014/main" id="{DC95DACC-9BCB-7D41-BB2F-1F9A955A2749}"/>
              </a:ext>
            </a:extLst>
          </p:cNvPr>
          <p:cNvSpPr txBox="1"/>
          <p:nvPr/>
        </p:nvSpPr>
        <p:spPr>
          <a:xfrm>
            <a:off x="3280612" y="1399836"/>
            <a:ext cx="830164" cy="338554"/>
          </a:xfrm>
          <a:prstGeom prst="rect">
            <a:avLst/>
          </a:prstGeom>
          <a:noFill/>
        </p:spPr>
        <p:txBody>
          <a:bodyPr wrap="none" rtlCol="0">
            <a:spAutoFit/>
          </a:bodyPr>
          <a:lstStyle/>
          <a:p>
            <a:r>
              <a:rPr lang="en-US" sz="1600" dirty="0"/>
              <a:t>weights</a:t>
            </a:r>
          </a:p>
        </p:txBody>
      </p:sp>
      <p:sp>
        <p:nvSpPr>
          <p:cNvPr id="31" name="TextBox 30">
            <a:extLst>
              <a:ext uri="{FF2B5EF4-FFF2-40B4-BE49-F238E27FC236}">
                <a16:creationId xmlns:a16="http://schemas.microsoft.com/office/drawing/2014/main" id="{02105CCE-65F1-5146-882E-F88B23E585D1}"/>
              </a:ext>
            </a:extLst>
          </p:cNvPr>
          <p:cNvSpPr txBox="1"/>
          <p:nvPr/>
        </p:nvSpPr>
        <p:spPr>
          <a:xfrm>
            <a:off x="4962183" y="1643219"/>
            <a:ext cx="830164" cy="338554"/>
          </a:xfrm>
          <a:prstGeom prst="rect">
            <a:avLst/>
          </a:prstGeom>
          <a:noFill/>
        </p:spPr>
        <p:txBody>
          <a:bodyPr wrap="none" rtlCol="0">
            <a:spAutoFit/>
          </a:bodyPr>
          <a:lstStyle/>
          <a:p>
            <a:r>
              <a:rPr lang="en-US" sz="1600" dirty="0"/>
              <a:t>weights</a:t>
            </a:r>
          </a:p>
        </p:txBody>
      </p:sp>
      <p:sp>
        <p:nvSpPr>
          <p:cNvPr id="32" name="TextBox 31">
            <a:extLst>
              <a:ext uri="{FF2B5EF4-FFF2-40B4-BE49-F238E27FC236}">
                <a16:creationId xmlns:a16="http://schemas.microsoft.com/office/drawing/2014/main" id="{F5024F01-524C-474D-AE62-B72CA99365BA}"/>
              </a:ext>
            </a:extLst>
          </p:cNvPr>
          <p:cNvSpPr txBox="1"/>
          <p:nvPr/>
        </p:nvSpPr>
        <p:spPr>
          <a:xfrm>
            <a:off x="1723415" y="1477316"/>
            <a:ext cx="830164" cy="338554"/>
          </a:xfrm>
          <a:prstGeom prst="rect">
            <a:avLst/>
          </a:prstGeom>
          <a:noFill/>
        </p:spPr>
        <p:txBody>
          <a:bodyPr wrap="none" rtlCol="0">
            <a:spAutoFit/>
          </a:bodyPr>
          <a:lstStyle/>
          <a:p>
            <a:r>
              <a:rPr lang="en-US" sz="1600" dirty="0"/>
              <a:t>weights</a:t>
            </a:r>
          </a:p>
        </p:txBody>
      </p:sp>
      <p:sp>
        <p:nvSpPr>
          <p:cNvPr id="33" name="TextBox 32">
            <a:extLst>
              <a:ext uri="{FF2B5EF4-FFF2-40B4-BE49-F238E27FC236}">
                <a16:creationId xmlns:a16="http://schemas.microsoft.com/office/drawing/2014/main" id="{E7DFE894-393E-524D-9E0F-666F51A79BD9}"/>
              </a:ext>
            </a:extLst>
          </p:cNvPr>
          <p:cNvSpPr txBox="1"/>
          <p:nvPr/>
        </p:nvSpPr>
        <p:spPr>
          <a:xfrm>
            <a:off x="9606336" y="6396334"/>
            <a:ext cx="2361287" cy="461665"/>
          </a:xfrm>
          <a:prstGeom prst="rect">
            <a:avLst/>
          </a:prstGeom>
          <a:noFill/>
        </p:spPr>
        <p:txBody>
          <a:bodyPr wrap="none" rtlCol="0">
            <a:spAutoFit/>
          </a:bodyPr>
          <a:lstStyle/>
          <a:p>
            <a:r>
              <a:rPr lang="en-US" sz="2400" dirty="0" err="1">
                <a:latin typeface="+mj-lt"/>
              </a:rPr>
              <a:t>Marblestone</a:t>
            </a:r>
            <a:r>
              <a:rPr lang="en-US" sz="2400" dirty="0">
                <a:latin typeface="+mj-lt"/>
              </a:rPr>
              <a:t> et al</a:t>
            </a:r>
          </a:p>
        </p:txBody>
      </p:sp>
      <p:sp>
        <p:nvSpPr>
          <p:cNvPr id="34" name="TextBox 33">
            <a:extLst>
              <a:ext uri="{FF2B5EF4-FFF2-40B4-BE49-F238E27FC236}">
                <a16:creationId xmlns:a16="http://schemas.microsoft.com/office/drawing/2014/main" id="{BB52DDBA-2DC4-3B4D-8730-27AADC63A6C3}"/>
              </a:ext>
            </a:extLst>
          </p:cNvPr>
          <p:cNvSpPr txBox="1"/>
          <p:nvPr/>
        </p:nvSpPr>
        <p:spPr>
          <a:xfrm>
            <a:off x="508019" y="4575941"/>
            <a:ext cx="11909268" cy="2369880"/>
          </a:xfrm>
          <a:prstGeom prst="rect">
            <a:avLst/>
          </a:prstGeom>
          <a:noFill/>
        </p:spPr>
        <p:txBody>
          <a:bodyPr wrap="square" rtlCol="0">
            <a:spAutoFit/>
          </a:bodyPr>
          <a:lstStyle/>
          <a:p>
            <a:r>
              <a:rPr lang="en-US" sz="2800" dirty="0">
                <a:latin typeface="+mj-lt"/>
              </a:rPr>
              <a:t>Why not forget hand-designing your model? Focus on the </a:t>
            </a:r>
            <a:r>
              <a:rPr lang="en-US" sz="2800" dirty="0" err="1">
                <a:latin typeface="+mj-lt"/>
              </a:rPr>
              <a:t>optimisation</a:t>
            </a:r>
            <a:r>
              <a:rPr lang="en-US" sz="2800" dirty="0">
                <a:latin typeface="+mj-lt"/>
              </a:rPr>
              <a:t> principle instead. If the network is powerful enough, it will learn the requisite set of computations through raw function approximation.</a:t>
            </a:r>
          </a:p>
          <a:p>
            <a:endParaRPr lang="en-US" sz="800" dirty="0">
              <a:latin typeface="+mj-lt"/>
            </a:endParaRPr>
          </a:p>
          <a:p>
            <a:r>
              <a:rPr lang="en-US" sz="2800" dirty="0">
                <a:latin typeface="+mj-lt"/>
              </a:rPr>
              <a:t>But….interpretability!</a:t>
            </a:r>
          </a:p>
          <a:p>
            <a:endParaRPr lang="en-US" sz="2800" dirty="0">
              <a:latin typeface="+mj-lt"/>
            </a:endParaRPr>
          </a:p>
        </p:txBody>
      </p:sp>
      <p:sp>
        <p:nvSpPr>
          <p:cNvPr id="35" name="Right Arrow 34">
            <a:extLst>
              <a:ext uri="{FF2B5EF4-FFF2-40B4-BE49-F238E27FC236}">
                <a16:creationId xmlns:a16="http://schemas.microsoft.com/office/drawing/2014/main" id="{DDB45732-117D-0E40-B21C-F7D63A24773D}"/>
              </a:ext>
            </a:extLst>
          </p:cNvPr>
          <p:cNvSpPr/>
          <p:nvPr/>
        </p:nvSpPr>
        <p:spPr>
          <a:xfrm rot="10800000">
            <a:off x="6666571" y="2197733"/>
            <a:ext cx="1117600" cy="584245"/>
          </a:xfrm>
          <a:prstGeom prst="rightArrow">
            <a:avLst/>
          </a:prstGeom>
          <a:gradFill>
            <a:gsLst>
              <a:gs pos="0">
                <a:schemeClr val="bg1"/>
              </a:gs>
              <a:gs pos="100000">
                <a:schemeClr val="bg1">
                  <a:lumMod val="50000"/>
                </a:schemeClr>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2CD4EFFB-1A34-F04C-A35D-A1C7596B72A2}"/>
              </a:ext>
            </a:extLst>
          </p:cNvPr>
          <p:cNvSpPr txBox="1"/>
          <p:nvPr/>
        </p:nvSpPr>
        <p:spPr>
          <a:xfrm>
            <a:off x="8062649" y="1460991"/>
            <a:ext cx="3871894" cy="2308324"/>
          </a:xfrm>
          <a:prstGeom prst="rect">
            <a:avLst/>
          </a:prstGeom>
          <a:noFill/>
        </p:spPr>
        <p:txBody>
          <a:bodyPr wrap="none" rtlCol="0">
            <a:spAutoFit/>
          </a:bodyPr>
          <a:lstStyle/>
          <a:p>
            <a:r>
              <a:rPr lang="en-US" sz="2400" dirty="0">
                <a:latin typeface="+mj-lt"/>
              </a:rPr>
              <a:t>cost function:</a:t>
            </a:r>
          </a:p>
          <a:p>
            <a:r>
              <a:rPr lang="en-US" sz="2400" dirty="0" err="1">
                <a:latin typeface="+mj-lt"/>
              </a:rPr>
              <a:t>minimise</a:t>
            </a:r>
            <a:r>
              <a:rPr lang="en-US" sz="2400" dirty="0">
                <a:latin typeface="+mj-lt"/>
              </a:rPr>
              <a:t> classification error</a:t>
            </a:r>
          </a:p>
          <a:p>
            <a:r>
              <a:rPr lang="en-US" sz="2400" dirty="0" err="1">
                <a:latin typeface="+mj-lt"/>
              </a:rPr>
              <a:t>minimise</a:t>
            </a:r>
            <a:r>
              <a:rPr lang="en-US" sz="2400" dirty="0">
                <a:latin typeface="+mj-lt"/>
              </a:rPr>
              <a:t> reconstruction error</a:t>
            </a:r>
          </a:p>
          <a:p>
            <a:r>
              <a:rPr lang="en-US" sz="2400" dirty="0" err="1">
                <a:latin typeface="+mj-lt"/>
              </a:rPr>
              <a:t>maximise</a:t>
            </a:r>
            <a:r>
              <a:rPr lang="en-US" sz="2400" dirty="0">
                <a:latin typeface="+mj-lt"/>
              </a:rPr>
              <a:t> external reward</a:t>
            </a:r>
          </a:p>
          <a:p>
            <a:r>
              <a:rPr lang="en-US" sz="2400" dirty="0">
                <a:latin typeface="+mj-lt"/>
              </a:rPr>
              <a:t>+ intrinsic costs</a:t>
            </a:r>
          </a:p>
          <a:p>
            <a:r>
              <a:rPr lang="en-US" sz="2400" dirty="0" err="1">
                <a:latin typeface="+mj-lt"/>
              </a:rPr>
              <a:t>etc</a:t>
            </a:r>
            <a:endParaRPr lang="en-US" sz="2400" dirty="0">
              <a:latin typeface="+mj-lt"/>
            </a:endParaRPr>
          </a:p>
        </p:txBody>
      </p:sp>
    </p:spTree>
    <p:extLst>
      <p:ext uri="{BB962C8B-B14F-4D97-AF65-F5344CB8AC3E}">
        <p14:creationId xmlns:p14="http://schemas.microsoft.com/office/powerpoint/2010/main" val="24762661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2">
            <a:extLst>
              <a:ext uri="{FF2B5EF4-FFF2-40B4-BE49-F238E27FC236}">
                <a16:creationId xmlns:a16="http://schemas.microsoft.com/office/drawing/2014/main" id="{88993C92-1BF2-0F44-B139-1EF25B4F99B2}"/>
              </a:ext>
            </a:extLst>
          </p:cNvPr>
          <p:cNvSpPr>
            <a:spLocks noChangeArrowheads="1"/>
          </p:cNvSpPr>
          <p:nvPr/>
        </p:nvSpPr>
        <p:spPr bwMode="auto">
          <a:xfrm>
            <a:off x="0" y="1"/>
            <a:ext cx="12192000" cy="1012826"/>
          </a:xfrm>
          <a:prstGeom prst="rect">
            <a:avLst/>
          </a:prstGeom>
          <a:gradFill rotWithShape="1">
            <a:gsLst>
              <a:gs pos="0">
                <a:srgbClr val="C0C0C0"/>
              </a:gs>
              <a:gs pos="100000">
                <a:schemeClr val="bg1"/>
              </a:gs>
            </a:gsLst>
            <a:lin ang="0" scaled="1"/>
          </a:gradFill>
          <a:ln w="9525">
            <a:noFill/>
            <a:miter lim="800000"/>
            <a:headEnd/>
            <a:tailEnd/>
          </a:ln>
        </p:spPr>
        <p:txBody>
          <a:bodyPr wrap="none" anchor="ctr">
            <a:prstTxWarp prst="textNoShape">
              <a:avLst/>
            </a:prstTxWarp>
          </a:bodyPr>
          <a:lstStyle/>
          <a:p>
            <a:pPr algn="ctr"/>
            <a:endParaRPr lang="en-US" sz="3600">
              <a:latin typeface="Calibri" charset="0"/>
            </a:endParaRPr>
          </a:p>
        </p:txBody>
      </p:sp>
      <p:pic>
        <p:nvPicPr>
          <p:cNvPr id="14" name="Picture 13">
            <a:extLst>
              <a:ext uri="{FF2B5EF4-FFF2-40B4-BE49-F238E27FC236}">
                <a16:creationId xmlns:a16="http://schemas.microsoft.com/office/drawing/2014/main" id="{3CCCE102-366B-414A-8474-91EFC6EB5146}"/>
              </a:ext>
            </a:extLst>
          </p:cNvPr>
          <p:cNvPicPr>
            <a:picLocks noChangeAspect="1"/>
          </p:cNvPicPr>
          <p:nvPr/>
        </p:nvPicPr>
        <p:blipFill>
          <a:blip r:embed="rId3"/>
          <a:stretch>
            <a:fillRect/>
          </a:stretch>
        </p:blipFill>
        <p:spPr>
          <a:xfrm>
            <a:off x="11154870" y="-39544"/>
            <a:ext cx="1052370" cy="1052370"/>
          </a:xfrm>
          <a:prstGeom prst="rect">
            <a:avLst/>
          </a:prstGeom>
        </p:spPr>
      </p:pic>
      <p:sp>
        <p:nvSpPr>
          <p:cNvPr id="15" name="Rectangle 3">
            <a:extLst>
              <a:ext uri="{FF2B5EF4-FFF2-40B4-BE49-F238E27FC236}">
                <a16:creationId xmlns:a16="http://schemas.microsoft.com/office/drawing/2014/main" id="{396FBF44-5372-524C-A7E7-9F54C2AD38B4}"/>
              </a:ext>
            </a:extLst>
          </p:cNvPr>
          <p:cNvSpPr>
            <a:spLocks noChangeArrowheads="1"/>
          </p:cNvSpPr>
          <p:nvPr/>
        </p:nvSpPr>
        <p:spPr bwMode="auto">
          <a:xfrm>
            <a:off x="0" y="0"/>
            <a:ext cx="11139630" cy="646331"/>
          </a:xfrm>
          <a:prstGeom prst="rect">
            <a:avLst/>
          </a:prstGeom>
          <a:noFill/>
          <a:ln w="9525">
            <a:noFill/>
            <a:miter lim="800000"/>
            <a:headEnd/>
            <a:tailEnd/>
          </a:ln>
        </p:spPr>
        <p:txBody>
          <a:bodyPr wrap="square">
            <a:prstTxWarp prst="textNoShape">
              <a:avLst/>
            </a:prstTxWarp>
            <a:spAutoFit/>
          </a:bodyPr>
          <a:lstStyle/>
          <a:p>
            <a:r>
              <a:rPr lang="en-GB" sz="3600" dirty="0">
                <a:latin typeface="+mj-lt"/>
              </a:rPr>
              <a:t>And we should be duly (but not unduly) sceptical…</a:t>
            </a:r>
          </a:p>
        </p:txBody>
      </p:sp>
      <p:sp>
        <p:nvSpPr>
          <p:cNvPr id="18" name="Rectangle 17">
            <a:extLst>
              <a:ext uri="{FF2B5EF4-FFF2-40B4-BE49-F238E27FC236}">
                <a16:creationId xmlns:a16="http://schemas.microsoft.com/office/drawing/2014/main" id="{9B898794-347F-DE4C-8DF0-EA74084FF4B5}"/>
              </a:ext>
            </a:extLst>
          </p:cNvPr>
          <p:cNvSpPr/>
          <p:nvPr/>
        </p:nvSpPr>
        <p:spPr>
          <a:xfrm>
            <a:off x="5566901" y="1228998"/>
            <a:ext cx="457187" cy="3856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 name="Group 10">
            <a:extLst>
              <a:ext uri="{FF2B5EF4-FFF2-40B4-BE49-F238E27FC236}">
                <a16:creationId xmlns:a16="http://schemas.microsoft.com/office/drawing/2014/main" id="{9DD61F1B-9187-C14D-8628-DB9172BDF902}"/>
              </a:ext>
            </a:extLst>
          </p:cNvPr>
          <p:cNvGrpSpPr/>
          <p:nvPr/>
        </p:nvGrpSpPr>
        <p:grpSpPr>
          <a:xfrm>
            <a:off x="325119" y="1271239"/>
            <a:ext cx="4592570" cy="2486723"/>
            <a:chOff x="124396" y="1260087"/>
            <a:chExt cx="5035273" cy="2740257"/>
          </a:xfrm>
        </p:grpSpPr>
        <p:pic>
          <p:nvPicPr>
            <p:cNvPr id="20" name="Picture 19">
              <a:extLst>
                <a:ext uri="{FF2B5EF4-FFF2-40B4-BE49-F238E27FC236}">
                  <a16:creationId xmlns:a16="http://schemas.microsoft.com/office/drawing/2014/main" id="{D2C83C32-BB92-AD49-9039-83D4EB27D097}"/>
                </a:ext>
              </a:extLst>
            </p:cNvPr>
            <p:cNvPicPr>
              <a:picLocks noChangeAspect="1"/>
            </p:cNvPicPr>
            <p:nvPr/>
          </p:nvPicPr>
          <p:blipFill>
            <a:blip r:embed="rId4"/>
            <a:stretch>
              <a:fillRect/>
            </a:stretch>
          </p:blipFill>
          <p:spPr>
            <a:xfrm>
              <a:off x="227206" y="1260087"/>
              <a:ext cx="4932463" cy="2740257"/>
            </a:xfrm>
            <a:prstGeom prst="rect">
              <a:avLst/>
            </a:prstGeom>
          </p:spPr>
        </p:pic>
        <p:sp>
          <p:nvSpPr>
            <p:cNvPr id="21" name="Rectangle 20">
              <a:extLst>
                <a:ext uri="{FF2B5EF4-FFF2-40B4-BE49-F238E27FC236}">
                  <a16:creationId xmlns:a16="http://schemas.microsoft.com/office/drawing/2014/main" id="{DC5B6ED2-7F99-C94B-994A-4F053B4B7ADA}"/>
                </a:ext>
              </a:extLst>
            </p:cNvPr>
            <p:cNvSpPr/>
            <p:nvPr/>
          </p:nvSpPr>
          <p:spPr>
            <a:xfrm>
              <a:off x="227206" y="1260087"/>
              <a:ext cx="250224" cy="18574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AAD814F5-E2D6-6E4A-83B2-07E08B196964}"/>
                </a:ext>
              </a:extLst>
            </p:cNvPr>
            <p:cNvSpPr/>
            <p:nvPr/>
          </p:nvSpPr>
          <p:spPr>
            <a:xfrm>
              <a:off x="736445" y="1260087"/>
              <a:ext cx="250224" cy="18574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0B674680-5B2D-0241-8D78-EC7B75AEF71E}"/>
                </a:ext>
              </a:extLst>
            </p:cNvPr>
            <p:cNvSpPr/>
            <p:nvPr/>
          </p:nvSpPr>
          <p:spPr>
            <a:xfrm>
              <a:off x="124396" y="3766168"/>
              <a:ext cx="250224" cy="18574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C1E875E6-3188-E040-A42B-0B741A343C10}"/>
                </a:ext>
              </a:extLst>
            </p:cNvPr>
            <p:cNvSpPr/>
            <p:nvPr/>
          </p:nvSpPr>
          <p:spPr>
            <a:xfrm>
              <a:off x="1581489" y="3766168"/>
              <a:ext cx="250224" cy="18574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8EED4CB5-8D5B-674E-8889-1300A4EB6755}"/>
                </a:ext>
              </a:extLst>
            </p:cNvPr>
            <p:cNvSpPr/>
            <p:nvPr/>
          </p:nvSpPr>
          <p:spPr>
            <a:xfrm>
              <a:off x="4168572" y="3673296"/>
              <a:ext cx="250224" cy="18574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93AEAF33-0158-2B4B-946C-AAAE8172C5FA}"/>
                </a:ext>
              </a:extLst>
            </p:cNvPr>
            <p:cNvSpPr/>
            <p:nvPr/>
          </p:nvSpPr>
          <p:spPr>
            <a:xfrm>
              <a:off x="4168572" y="2873578"/>
              <a:ext cx="250224" cy="18574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00CE3E61-C0EC-A948-A795-9306C85D0EEA}"/>
                </a:ext>
              </a:extLst>
            </p:cNvPr>
            <p:cNvSpPr/>
            <p:nvPr/>
          </p:nvSpPr>
          <p:spPr>
            <a:xfrm>
              <a:off x="4207011" y="2073751"/>
              <a:ext cx="97824" cy="1524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28" name="TextBox 27">
            <a:extLst>
              <a:ext uri="{FF2B5EF4-FFF2-40B4-BE49-F238E27FC236}">
                <a16:creationId xmlns:a16="http://schemas.microsoft.com/office/drawing/2014/main" id="{DF6E35CF-A6D9-9543-ADDA-094C1045FE68}"/>
              </a:ext>
            </a:extLst>
          </p:cNvPr>
          <p:cNvSpPr txBox="1"/>
          <p:nvPr/>
        </p:nvSpPr>
        <p:spPr>
          <a:xfrm>
            <a:off x="5320334" y="1439798"/>
            <a:ext cx="6546547" cy="1692771"/>
          </a:xfrm>
          <a:prstGeom prst="rect">
            <a:avLst/>
          </a:prstGeom>
          <a:noFill/>
        </p:spPr>
        <p:txBody>
          <a:bodyPr wrap="square" rtlCol="0">
            <a:spAutoFit/>
          </a:bodyPr>
          <a:lstStyle/>
          <a:p>
            <a:r>
              <a:rPr lang="en-US" sz="2400" dirty="0">
                <a:solidFill>
                  <a:schemeClr val="bg1">
                    <a:lumMod val="50000"/>
                  </a:schemeClr>
                </a:solidFill>
                <a:latin typeface="+mj-lt"/>
              </a:rPr>
              <a:t>Take a system that is fully understood because we built it (e.g. a microprocessor)</a:t>
            </a:r>
          </a:p>
          <a:p>
            <a:endParaRPr lang="en-US" sz="800" dirty="0">
              <a:solidFill>
                <a:schemeClr val="bg1">
                  <a:lumMod val="50000"/>
                </a:schemeClr>
              </a:solidFill>
              <a:latin typeface="+mj-lt"/>
            </a:endParaRPr>
          </a:p>
          <a:p>
            <a:r>
              <a:rPr lang="en-US" sz="2400" dirty="0">
                <a:solidFill>
                  <a:schemeClr val="bg1">
                    <a:lumMod val="50000"/>
                  </a:schemeClr>
                </a:solidFill>
                <a:latin typeface="+mj-lt"/>
              </a:rPr>
              <a:t>do cognitive neuroscience e.g. single cell recordings, brain imaging, lesion studies</a:t>
            </a:r>
          </a:p>
        </p:txBody>
      </p:sp>
      <p:grpSp>
        <p:nvGrpSpPr>
          <p:cNvPr id="29" name="Group 28">
            <a:extLst>
              <a:ext uri="{FF2B5EF4-FFF2-40B4-BE49-F238E27FC236}">
                <a16:creationId xmlns:a16="http://schemas.microsoft.com/office/drawing/2014/main" id="{7C6431D8-0BF8-4848-BFCF-0637F867EC7C}"/>
              </a:ext>
            </a:extLst>
          </p:cNvPr>
          <p:cNvGrpSpPr/>
          <p:nvPr/>
        </p:nvGrpSpPr>
        <p:grpSpPr>
          <a:xfrm>
            <a:off x="359482" y="3865178"/>
            <a:ext cx="4512062" cy="2375917"/>
            <a:chOff x="359482" y="3976688"/>
            <a:chExt cx="4512062" cy="2375917"/>
          </a:xfrm>
        </p:grpSpPr>
        <p:pic>
          <p:nvPicPr>
            <p:cNvPr id="30" name="Picture 29">
              <a:extLst>
                <a:ext uri="{FF2B5EF4-FFF2-40B4-BE49-F238E27FC236}">
                  <a16:creationId xmlns:a16="http://schemas.microsoft.com/office/drawing/2014/main" id="{FF971E23-DF98-CD43-BC19-3C3936F7E1E7}"/>
                </a:ext>
              </a:extLst>
            </p:cNvPr>
            <p:cNvPicPr>
              <a:picLocks noChangeAspect="1"/>
            </p:cNvPicPr>
            <p:nvPr/>
          </p:nvPicPr>
          <p:blipFill>
            <a:blip r:embed="rId5"/>
            <a:stretch>
              <a:fillRect/>
            </a:stretch>
          </p:blipFill>
          <p:spPr>
            <a:xfrm>
              <a:off x="359482" y="3976688"/>
              <a:ext cx="4512062" cy="2375917"/>
            </a:xfrm>
            <a:prstGeom prst="rect">
              <a:avLst/>
            </a:prstGeom>
          </p:spPr>
        </p:pic>
        <p:sp>
          <p:nvSpPr>
            <p:cNvPr id="31" name="Rectangle 30">
              <a:extLst>
                <a:ext uri="{FF2B5EF4-FFF2-40B4-BE49-F238E27FC236}">
                  <a16:creationId xmlns:a16="http://schemas.microsoft.com/office/drawing/2014/main" id="{E989E981-4287-984C-A9F6-0B219A54A102}"/>
                </a:ext>
              </a:extLst>
            </p:cNvPr>
            <p:cNvSpPr/>
            <p:nvPr/>
          </p:nvSpPr>
          <p:spPr>
            <a:xfrm>
              <a:off x="403521" y="5058064"/>
              <a:ext cx="228224" cy="16855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32" name="TextBox 31">
            <a:extLst>
              <a:ext uri="{FF2B5EF4-FFF2-40B4-BE49-F238E27FC236}">
                <a16:creationId xmlns:a16="http://schemas.microsoft.com/office/drawing/2014/main" id="{809070F5-3FCA-754C-ADDF-33109D94444E}"/>
              </a:ext>
            </a:extLst>
          </p:cNvPr>
          <p:cNvSpPr txBox="1"/>
          <p:nvPr/>
        </p:nvSpPr>
        <p:spPr>
          <a:xfrm>
            <a:off x="5320333" y="3930891"/>
            <a:ext cx="6728232" cy="2062103"/>
          </a:xfrm>
          <a:prstGeom prst="rect">
            <a:avLst/>
          </a:prstGeom>
          <a:noFill/>
        </p:spPr>
        <p:txBody>
          <a:bodyPr wrap="square" rtlCol="0">
            <a:spAutoFit/>
          </a:bodyPr>
          <a:lstStyle/>
          <a:p>
            <a:r>
              <a:rPr lang="en-US" sz="2400" dirty="0">
                <a:latin typeface="+mj-lt"/>
              </a:rPr>
              <a:t>Results reveals tuning curves, connectivity profiles, lesion-symptom maps and oscillatory activity just as in the real brain. </a:t>
            </a:r>
          </a:p>
          <a:p>
            <a:endParaRPr lang="en-US" sz="800" dirty="0">
              <a:latin typeface="+mj-lt"/>
            </a:endParaRPr>
          </a:p>
          <a:p>
            <a:r>
              <a:rPr lang="en-US" sz="2400" b="1" dirty="0">
                <a:solidFill>
                  <a:schemeClr val="accent1"/>
                </a:solidFill>
                <a:latin typeface="+mj-lt"/>
              </a:rPr>
              <a:t>But we know that the interpretative logic applied to these phenomena is completely wrong!</a:t>
            </a:r>
          </a:p>
        </p:txBody>
      </p:sp>
      <p:sp>
        <p:nvSpPr>
          <p:cNvPr id="33" name="TextBox 32">
            <a:extLst>
              <a:ext uri="{FF2B5EF4-FFF2-40B4-BE49-F238E27FC236}">
                <a16:creationId xmlns:a16="http://schemas.microsoft.com/office/drawing/2014/main" id="{33C0B768-A863-644A-BC27-21988DFD4203}"/>
              </a:ext>
            </a:extLst>
          </p:cNvPr>
          <p:cNvSpPr txBox="1"/>
          <p:nvPr/>
        </p:nvSpPr>
        <p:spPr>
          <a:xfrm>
            <a:off x="8072771" y="6488667"/>
            <a:ext cx="3955475" cy="369332"/>
          </a:xfrm>
          <a:prstGeom prst="rect">
            <a:avLst/>
          </a:prstGeom>
          <a:noFill/>
        </p:spPr>
        <p:txBody>
          <a:bodyPr wrap="square" rtlCol="0">
            <a:spAutoFit/>
          </a:bodyPr>
          <a:lstStyle/>
          <a:p>
            <a:pPr algn="r"/>
            <a:r>
              <a:rPr lang="en-US" dirty="0"/>
              <a:t>Jonas &amp; </a:t>
            </a:r>
            <a:r>
              <a:rPr lang="en-US" dirty="0" err="1"/>
              <a:t>Kording</a:t>
            </a:r>
            <a:r>
              <a:rPr lang="en-US" dirty="0"/>
              <a:t> 2017</a:t>
            </a:r>
          </a:p>
        </p:txBody>
      </p:sp>
    </p:spTree>
    <p:extLst>
      <p:ext uri="{BB962C8B-B14F-4D97-AF65-F5344CB8AC3E}">
        <p14:creationId xmlns:p14="http://schemas.microsoft.com/office/powerpoint/2010/main" val="38786049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2">
            <a:extLst>
              <a:ext uri="{FF2B5EF4-FFF2-40B4-BE49-F238E27FC236}">
                <a16:creationId xmlns:a16="http://schemas.microsoft.com/office/drawing/2014/main" id="{78613552-6900-8F12-D487-171786D59972}"/>
              </a:ext>
            </a:extLst>
          </p:cNvPr>
          <p:cNvSpPr>
            <a:spLocks noChangeArrowheads="1"/>
          </p:cNvSpPr>
          <p:nvPr/>
        </p:nvSpPr>
        <p:spPr bwMode="auto">
          <a:xfrm>
            <a:off x="0" y="1"/>
            <a:ext cx="12192000" cy="1012826"/>
          </a:xfrm>
          <a:prstGeom prst="rect">
            <a:avLst/>
          </a:prstGeom>
          <a:gradFill rotWithShape="1">
            <a:gsLst>
              <a:gs pos="0">
                <a:srgbClr val="C0C0C0"/>
              </a:gs>
              <a:gs pos="100000">
                <a:schemeClr val="bg1"/>
              </a:gs>
            </a:gsLst>
            <a:lin ang="0" scaled="1"/>
          </a:gradFill>
          <a:ln w="9525">
            <a:noFill/>
            <a:miter lim="800000"/>
            <a:headEnd/>
            <a:tailEnd/>
          </a:ln>
        </p:spPr>
        <p:txBody>
          <a:bodyPr wrap="none" anchor="ctr">
            <a:prstTxWarp prst="textNoShape">
              <a:avLst/>
            </a:prstTxWarp>
          </a:bodyPr>
          <a:lstStyle/>
          <a:p>
            <a:pPr algn="ctr"/>
            <a:endParaRPr lang="en-US" sz="3600" dirty="0">
              <a:latin typeface="Calibri" charset="0"/>
            </a:endParaRPr>
          </a:p>
        </p:txBody>
      </p:sp>
      <p:pic>
        <p:nvPicPr>
          <p:cNvPr id="12" name="Picture 11">
            <a:extLst>
              <a:ext uri="{FF2B5EF4-FFF2-40B4-BE49-F238E27FC236}">
                <a16:creationId xmlns:a16="http://schemas.microsoft.com/office/drawing/2014/main" id="{711A3BFB-6015-2283-35A6-D173B89C6BF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154870" y="-39543"/>
            <a:ext cx="1052370" cy="1052370"/>
          </a:xfrm>
          <a:prstGeom prst="rect">
            <a:avLst/>
          </a:prstGeom>
        </p:spPr>
      </p:pic>
      <p:sp>
        <p:nvSpPr>
          <p:cNvPr id="13" name="Rectangle 3">
            <a:extLst>
              <a:ext uri="{FF2B5EF4-FFF2-40B4-BE49-F238E27FC236}">
                <a16:creationId xmlns:a16="http://schemas.microsoft.com/office/drawing/2014/main" id="{1D407BD3-0FF1-C311-53FA-C0FA786FA5F2}"/>
              </a:ext>
            </a:extLst>
          </p:cNvPr>
          <p:cNvSpPr>
            <a:spLocks noChangeArrowheads="1"/>
          </p:cNvSpPr>
          <p:nvPr/>
        </p:nvSpPr>
        <p:spPr bwMode="auto">
          <a:xfrm>
            <a:off x="0" y="1"/>
            <a:ext cx="9004852" cy="646331"/>
          </a:xfrm>
          <a:prstGeom prst="rect">
            <a:avLst/>
          </a:prstGeom>
          <a:noFill/>
          <a:ln w="9525">
            <a:noFill/>
            <a:miter lim="800000"/>
            <a:headEnd/>
            <a:tailEnd/>
          </a:ln>
        </p:spPr>
        <p:txBody>
          <a:bodyPr wrap="square">
            <a:prstTxWarp prst="textNoShape">
              <a:avLst/>
            </a:prstTxWarp>
            <a:spAutoFit/>
          </a:bodyPr>
          <a:lstStyle/>
          <a:p>
            <a:r>
              <a:rPr lang="en-GB" sz="3600" dirty="0">
                <a:latin typeface="+mj-lt"/>
              </a:rPr>
              <a:t>Thanks</a:t>
            </a:r>
          </a:p>
        </p:txBody>
      </p:sp>
      <p:pic>
        <p:nvPicPr>
          <p:cNvPr id="2" name="Picture 2" descr="Related image">
            <a:extLst>
              <a:ext uri="{FF2B5EF4-FFF2-40B4-BE49-F238E27FC236}">
                <a16:creationId xmlns:a16="http://schemas.microsoft.com/office/drawing/2014/main" id="{A849BBF3-50F0-FB39-FE32-681A4881097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01010" y="1423480"/>
            <a:ext cx="8958179" cy="4684552"/>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3">
            <a:extLst>
              <a:ext uri="{FF2B5EF4-FFF2-40B4-BE49-F238E27FC236}">
                <a16:creationId xmlns:a16="http://schemas.microsoft.com/office/drawing/2014/main" id="{CC6980DA-0F9D-CD30-C0EA-0F2C884987BC}"/>
              </a:ext>
            </a:extLst>
          </p:cNvPr>
          <p:cNvSpPr>
            <a:spLocks noChangeArrowheads="1"/>
          </p:cNvSpPr>
          <p:nvPr/>
        </p:nvSpPr>
        <p:spPr bwMode="auto">
          <a:xfrm>
            <a:off x="1593574" y="1550276"/>
            <a:ext cx="9004852" cy="646331"/>
          </a:xfrm>
          <a:prstGeom prst="rect">
            <a:avLst/>
          </a:prstGeom>
          <a:noFill/>
          <a:ln w="9525">
            <a:noFill/>
            <a:miter lim="800000"/>
            <a:headEnd/>
            <a:tailEnd/>
          </a:ln>
        </p:spPr>
        <p:txBody>
          <a:bodyPr wrap="square">
            <a:prstTxWarp prst="textNoShape">
              <a:avLst/>
            </a:prstTxWarp>
            <a:spAutoFit/>
          </a:bodyPr>
          <a:lstStyle/>
          <a:p>
            <a:r>
              <a:rPr lang="en-GB" sz="3600" dirty="0">
                <a:latin typeface="+mj-lt"/>
              </a:rPr>
              <a:t>Over to you</a:t>
            </a:r>
          </a:p>
        </p:txBody>
      </p:sp>
    </p:spTree>
    <p:extLst>
      <p:ext uri="{BB962C8B-B14F-4D97-AF65-F5344CB8AC3E}">
        <p14:creationId xmlns:p14="http://schemas.microsoft.com/office/powerpoint/2010/main" val="2589058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A6D31B3-BC49-0A29-8B6D-9B28CA69D1D0}"/>
              </a:ext>
            </a:extLst>
          </p:cNvPr>
          <p:cNvSpPr>
            <a:spLocks noChangeArrowheads="1"/>
          </p:cNvSpPr>
          <p:nvPr/>
        </p:nvSpPr>
        <p:spPr bwMode="auto">
          <a:xfrm>
            <a:off x="0" y="1"/>
            <a:ext cx="12192000" cy="1012826"/>
          </a:xfrm>
          <a:prstGeom prst="rect">
            <a:avLst/>
          </a:prstGeom>
          <a:gradFill rotWithShape="1">
            <a:gsLst>
              <a:gs pos="0">
                <a:srgbClr val="C0C0C0"/>
              </a:gs>
              <a:gs pos="100000">
                <a:schemeClr val="bg1"/>
              </a:gs>
            </a:gsLst>
            <a:lin ang="0" scaled="1"/>
          </a:gradFill>
          <a:ln w="9525">
            <a:noFill/>
            <a:miter lim="800000"/>
            <a:headEnd/>
            <a:tailEnd/>
          </a:ln>
        </p:spPr>
        <p:txBody>
          <a:bodyPr wrap="none" anchor="ctr">
            <a:prstTxWarp prst="textNoShape">
              <a:avLst/>
            </a:prstTxWarp>
          </a:bodyPr>
          <a:lstStyle/>
          <a:p>
            <a:pPr algn="ctr"/>
            <a:endParaRPr lang="en-US" sz="3600" dirty="0">
              <a:latin typeface="Calibri" charset="0"/>
            </a:endParaRPr>
          </a:p>
        </p:txBody>
      </p:sp>
      <p:pic>
        <p:nvPicPr>
          <p:cNvPr id="4" name="Picture 3">
            <a:extLst>
              <a:ext uri="{FF2B5EF4-FFF2-40B4-BE49-F238E27FC236}">
                <a16:creationId xmlns:a16="http://schemas.microsoft.com/office/drawing/2014/main" id="{71A090AB-A31A-002F-F176-59EE1772104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154870" y="-39543"/>
            <a:ext cx="1052370" cy="1052370"/>
          </a:xfrm>
          <a:prstGeom prst="rect">
            <a:avLst/>
          </a:prstGeom>
        </p:spPr>
      </p:pic>
      <p:sp>
        <p:nvSpPr>
          <p:cNvPr id="5" name="Rectangle 3">
            <a:extLst>
              <a:ext uri="{FF2B5EF4-FFF2-40B4-BE49-F238E27FC236}">
                <a16:creationId xmlns:a16="http://schemas.microsoft.com/office/drawing/2014/main" id="{D66DE583-4E79-7CAA-942A-A7FCEA26698D}"/>
              </a:ext>
            </a:extLst>
          </p:cNvPr>
          <p:cNvSpPr>
            <a:spLocks noChangeArrowheads="1"/>
          </p:cNvSpPr>
          <p:nvPr/>
        </p:nvSpPr>
        <p:spPr bwMode="auto">
          <a:xfrm>
            <a:off x="0" y="1"/>
            <a:ext cx="9004852" cy="646331"/>
          </a:xfrm>
          <a:prstGeom prst="rect">
            <a:avLst/>
          </a:prstGeom>
          <a:noFill/>
          <a:ln w="9525">
            <a:noFill/>
            <a:miter lim="800000"/>
            <a:headEnd/>
            <a:tailEnd/>
          </a:ln>
        </p:spPr>
        <p:txBody>
          <a:bodyPr wrap="square">
            <a:prstTxWarp prst="textNoShape">
              <a:avLst/>
            </a:prstTxWarp>
            <a:spAutoFit/>
          </a:bodyPr>
          <a:lstStyle/>
          <a:p>
            <a:r>
              <a:rPr lang="en-GB" sz="3600" dirty="0">
                <a:latin typeface="+mj-lt"/>
              </a:rPr>
              <a:t>Outline</a:t>
            </a:r>
          </a:p>
        </p:txBody>
      </p:sp>
      <p:grpSp>
        <p:nvGrpSpPr>
          <p:cNvPr id="21" name="Group 20">
            <a:extLst>
              <a:ext uri="{FF2B5EF4-FFF2-40B4-BE49-F238E27FC236}">
                <a16:creationId xmlns:a16="http://schemas.microsoft.com/office/drawing/2014/main" id="{145D36B6-D800-14F4-BBC3-52B3AF11DCB6}"/>
              </a:ext>
            </a:extLst>
          </p:cNvPr>
          <p:cNvGrpSpPr/>
          <p:nvPr/>
        </p:nvGrpSpPr>
        <p:grpSpPr>
          <a:xfrm>
            <a:off x="534917" y="1349628"/>
            <a:ext cx="5207761" cy="4953855"/>
            <a:chOff x="534917" y="1349628"/>
            <a:chExt cx="5207761" cy="4953855"/>
          </a:xfrm>
        </p:grpSpPr>
        <p:pic>
          <p:nvPicPr>
            <p:cNvPr id="6" name="Picture 6" descr="Image result for robot drawing with empty head">
              <a:extLst>
                <a:ext uri="{FF2B5EF4-FFF2-40B4-BE49-F238E27FC236}">
                  <a16:creationId xmlns:a16="http://schemas.microsoft.com/office/drawing/2014/main" id="{AA50AE95-B511-935C-8EF2-7762341CD6D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8073" b="31940"/>
            <a:stretch/>
          </p:blipFill>
          <p:spPr bwMode="auto">
            <a:xfrm>
              <a:off x="1975181" y="1349628"/>
              <a:ext cx="2346462" cy="264054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8" descr="Image result for computer chip drawing">
              <a:extLst>
                <a:ext uri="{FF2B5EF4-FFF2-40B4-BE49-F238E27FC236}">
                  <a16:creationId xmlns:a16="http://schemas.microsoft.com/office/drawing/2014/main" id="{62D6ACC9-8988-8F47-FD15-4008F0B9549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4808"/>
            <a:stretch/>
          </p:blipFill>
          <p:spPr bwMode="auto">
            <a:xfrm>
              <a:off x="2812678" y="1532083"/>
              <a:ext cx="676935" cy="82523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B03E14C5-68B2-A39B-F104-6119854E3600}"/>
                </a:ext>
              </a:extLst>
            </p:cNvPr>
            <p:cNvSpPr txBox="1"/>
            <p:nvPr/>
          </p:nvSpPr>
          <p:spPr>
            <a:xfrm>
              <a:off x="534917" y="4179825"/>
              <a:ext cx="5207761" cy="2123658"/>
            </a:xfrm>
            <a:prstGeom prst="rect">
              <a:avLst/>
            </a:prstGeom>
            <a:noFill/>
          </p:spPr>
          <p:txBody>
            <a:bodyPr wrap="square" rtlCol="0">
              <a:spAutoFit/>
            </a:bodyPr>
            <a:lstStyle/>
            <a:p>
              <a:pPr algn="ctr"/>
              <a:r>
                <a:rPr lang="en-US" sz="2200" b="1" dirty="0">
                  <a:solidFill>
                    <a:schemeClr val="bg1">
                      <a:lumMod val="50000"/>
                    </a:schemeClr>
                  </a:solidFill>
                </a:rPr>
                <a:t>Artificial Intelligence</a:t>
              </a:r>
              <a:r>
                <a:rPr lang="en-US" sz="2200" dirty="0">
                  <a:solidFill>
                    <a:schemeClr val="bg1">
                      <a:lumMod val="50000"/>
                    </a:schemeClr>
                  </a:solidFill>
                </a:rPr>
                <a:t>: to build intelligent information processing systems </a:t>
              </a:r>
              <a:r>
                <a:rPr lang="en-US" sz="2200" i="1" dirty="0">
                  <a:solidFill>
                    <a:schemeClr val="bg1">
                      <a:lumMod val="50000"/>
                    </a:schemeClr>
                  </a:solidFill>
                </a:rPr>
                <a:t>in silico</a:t>
              </a:r>
            </a:p>
            <a:p>
              <a:endParaRPr lang="en-US" sz="2200" dirty="0">
                <a:solidFill>
                  <a:schemeClr val="bg1">
                    <a:lumMod val="50000"/>
                  </a:schemeClr>
                </a:solidFill>
              </a:endParaRPr>
            </a:p>
            <a:p>
              <a:pPr algn="ctr"/>
              <a:r>
                <a:rPr lang="en-US" sz="2200" b="1" dirty="0">
                  <a:solidFill>
                    <a:schemeClr val="bg1">
                      <a:lumMod val="50000"/>
                    </a:schemeClr>
                  </a:solidFill>
                </a:rPr>
                <a:t>Machine Learning</a:t>
              </a:r>
              <a:r>
                <a:rPr lang="en-US" sz="2200" dirty="0">
                  <a:solidFill>
                    <a:schemeClr val="bg1">
                      <a:lumMod val="50000"/>
                    </a:schemeClr>
                  </a:solidFill>
                </a:rPr>
                <a:t>: to use statistical principles to optimize information processing systems</a:t>
              </a:r>
            </a:p>
          </p:txBody>
        </p:sp>
        <p:sp>
          <p:nvSpPr>
            <p:cNvPr id="10" name="TextBox 9">
              <a:extLst>
                <a:ext uri="{FF2B5EF4-FFF2-40B4-BE49-F238E27FC236}">
                  <a16:creationId xmlns:a16="http://schemas.microsoft.com/office/drawing/2014/main" id="{6C2CB918-5CFA-CD00-C6D0-928F9331142C}"/>
                </a:ext>
              </a:extLst>
            </p:cNvPr>
            <p:cNvSpPr txBox="1"/>
            <p:nvPr/>
          </p:nvSpPr>
          <p:spPr>
            <a:xfrm>
              <a:off x="1688903" y="3225537"/>
              <a:ext cx="2919069" cy="461665"/>
            </a:xfrm>
            <a:prstGeom prst="rect">
              <a:avLst/>
            </a:prstGeom>
            <a:solidFill>
              <a:schemeClr val="bg1">
                <a:alpha val="95000"/>
              </a:schemeClr>
            </a:solidFill>
          </p:spPr>
          <p:txBody>
            <a:bodyPr wrap="none" rtlCol="0">
              <a:spAutoFit/>
            </a:bodyPr>
            <a:lstStyle/>
            <a:p>
              <a:r>
                <a:rPr lang="en-US" sz="2400" b="1" dirty="0">
                  <a:solidFill>
                    <a:schemeClr val="accent1"/>
                  </a:solidFill>
                </a:rPr>
                <a:t>Engineering the brain</a:t>
              </a:r>
            </a:p>
          </p:txBody>
        </p:sp>
      </p:grpSp>
      <p:grpSp>
        <p:nvGrpSpPr>
          <p:cNvPr id="2" name="Group 1">
            <a:extLst>
              <a:ext uri="{FF2B5EF4-FFF2-40B4-BE49-F238E27FC236}">
                <a16:creationId xmlns:a16="http://schemas.microsoft.com/office/drawing/2014/main" id="{34C583C9-337D-6617-BE99-9EFE5427B6F2}"/>
              </a:ext>
            </a:extLst>
          </p:cNvPr>
          <p:cNvGrpSpPr/>
          <p:nvPr/>
        </p:nvGrpSpPr>
        <p:grpSpPr>
          <a:xfrm>
            <a:off x="6108357" y="1380439"/>
            <a:ext cx="5207762" cy="4932580"/>
            <a:chOff x="6108357" y="1380439"/>
            <a:chExt cx="5207762" cy="4932580"/>
          </a:xfrm>
        </p:grpSpPr>
        <p:sp>
          <p:nvSpPr>
            <p:cNvPr id="16" name="TextBox 15">
              <a:extLst>
                <a:ext uri="{FF2B5EF4-FFF2-40B4-BE49-F238E27FC236}">
                  <a16:creationId xmlns:a16="http://schemas.microsoft.com/office/drawing/2014/main" id="{52E7FCD3-F333-9F97-B22B-B97C9FF0F698}"/>
                </a:ext>
              </a:extLst>
            </p:cNvPr>
            <p:cNvSpPr txBox="1"/>
            <p:nvPr/>
          </p:nvSpPr>
          <p:spPr>
            <a:xfrm>
              <a:off x="6108357" y="4189361"/>
              <a:ext cx="5207762" cy="2123658"/>
            </a:xfrm>
            <a:prstGeom prst="rect">
              <a:avLst/>
            </a:prstGeom>
            <a:noFill/>
          </p:spPr>
          <p:txBody>
            <a:bodyPr wrap="square" rtlCol="0">
              <a:spAutoFit/>
            </a:bodyPr>
            <a:lstStyle/>
            <a:p>
              <a:pPr algn="ctr"/>
              <a:r>
                <a:rPr lang="en-US" sz="2200" b="1" dirty="0">
                  <a:solidFill>
                    <a:schemeClr val="bg1">
                      <a:lumMod val="50000"/>
                    </a:schemeClr>
                  </a:solidFill>
                </a:rPr>
                <a:t>Psychology</a:t>
              </a:r>
              <a:r>
                <a:rPr lang="en-US" sz="2200" dirty="0">
                  <a:solidFill>
                    <a:schemeClr val="bg1">
                      <a:lumMod val="50000"/>
                    </a:schemeClr>
                  </a:solidFill>
                </a:rPr>
                <a:t>: to understand the organisation of behavior and its foundations in cognition</a:t>
              </a:r>
            </a:p>
            <a:p>
              <a:endParaRPr lang="en-US" sz="2200" dirty="0">
                <a:solidFill>
                  <a:schemeClr val="bg1">
                    <a:lumMod val="50000"/>
                  </a:schemeClr>
                </a:solidFill>
              </a:endParaRPr>
            </a:p>
            <a:p>
              <a:pPr algn="ctr"/>
              <a:r>
                <a:rPr lang="en-US" sz="2200" b="1" dirty="0">
                  <a:solidFill>
                    <a:schemeClr val="bg1">
                      <a:lumMod val="50000"/>
                    </a:schemeClr>
                  </a:solidFill>
                </a:rPr>
                <a:t>Neuroscience</a:t>
              </a:r>
              <a:r>
                <a:rPr lang="en-US" sz="2200" dirty="0">
                  <a:solidFill>
                    <a:schemeClr val="bg1">
                      <a:lumMod val="50000"/>
                    </a:schemeClr>
                  </a:solidFill>
                </a:rPr>
                <a:t>: to understand neural coding and computation, and localise brain function</a:t>
              </a:r>
            </a:p>
          </p:txBody>
        </p:sp>
        <p:grpSp>
          <p:nvGrpSpPr>
            <p:cNvPr id="17" name="Group 16">
              <a:extLst>
                <a:ext uri="{FF2B5EF4-FFF2-40B4-BE49-F238E27FC236}">
                  <a16:creationId xmlns:a16="http://schemas.microsoft.com/office/drawing/2014/main" id="{8D6887B3-1669-6CB3-D2DD-B76C47441F74}"/>
                </a:ext>
              </a:extLst>
            </p:cNvPr>
            <p:cNvGrpSpPr/>
            <p:nvPr/>
          </p:nvGrpSpPr>
          <p:grpSpPr>
            <a:xfrm>
              <a:off x="7847035" y="1380439"/>
              <a:ext cx="1727480" cy="2480362"/>
              <a:chOff x="271137" y="1511300"/>
              <a:chExt cx="3111501" cy="4815458"/>
            </a:xfrm>
          </p:grpSpPr>
          <p:pic>
            <p:nvPicPr>
              <p:cNvPr id="18" name="Picture 17">
                <a:extLst>
                  <a:ext uri="{FF2B5EF4-FFF2-40B4-BE49-F238E27FC236}">
                    <a16:creationId xmlns:a16="http://schemas.microsoft.com/office/drawing/2014/main" id="{7981C7D8-FC45-CE7C-9872-F89CB931F97B}"/>
                  </a:ext>
                </a:extLst>
              </p:cNvPr>
              <p:cNvPicPr>
                <a:picLocks noChangeAspect="1"/>
              </p:cNvPicPr>
              <p:nvPr/>
            </p:nvPicPr>
            <p:blipFill rotWithShape="1">
              <a:blip r:embed="rId6">
                <a:grayscl/>
                <a:extLst>
                  <a:ext uri="{BEBA8EAE-BF5A-486C-A8C5-ECC9F3942E4B}">
                    <a14:imgProps xmlns:a14="http://schemas.microsoft.com/office/drawing/2010/main">
                      <a14:imgLayer r:embed="rId7">
                        <a14:imgEffect>
                          <a14:brightnessContrast contrast="-40000"/>
                        </a14:imgEffect>
                      </a14:imgLayer>
                    </a14:imgProps>
                  </a:ext>
                </a:extLst>
              </a:blip>
              <a:srcRect b="3764"/>
              <a:stretch/>
            </p:blipFill>
            <p:spPr>
              <a:xfrm>
                <a:off x="271137" y="1511300"/>
                <a:ext cx="3111501" cy="4815458"/>
              </a:xfrm>
              <a:prstGeom prst="rect">
                <a:avLst/>
              </a:prstGeom>
            </p:spPr>
          </p:pic>
          <p:pic>
            <p:nvPicPr>
              <p:cNvPr id="19" name="Picture 18">
                <a:extLst>
                  <a:ext uri="{FF2B5EF4-FFF2-40B4-BE49-F238E27FC236}">
                    <a16:creationId xmlns:a16="http://schemas.microsoft.com/office/drawing/2014/main" id="{3965D4BE-0516-6F98-8F62-F9343926C8A9}"/>
                  </a:ext>
                </a:extLst>
              </p:cNvPr>
              <p:cNvPicPr>
                <a:picLocks noChangeAspect="1"/>
              </p:cNvPicPr>
              <p:nvPr/>
            </p:nvPicPr>
            <p:blipFill rotWithShape="1">
              <a:blip r:embed="rId8">
                <a:extLst>
                  <a:ext uri="{BEBA8EAE-BF5A-486C-A8C5-ECC9F3942E4B}">
                    <a14:imgProps xmlns:a14="http://schemas.microsoft.com/office/drawing/2010/main">
                      <a14:imgLayer r:embed="rId9">
                        <a14:imgEffect>
                          <a14:backgroundRemoval t="0" b="98348" l="950" r="100000"/>
                        </a14:imgEffect>
                      </a14:imgLayer>
                    </a14:imgProps>
                  </a:ext>
                </a:extLst>
              </a:blip>
              <a:srcRect b="5179"/>
              <a:stretch/>
            </p:blipFill>
            <p:spPr>
              <a:xfrm rot="20872672">
                <a:off x="774821" y="1692090"/>
                <a:ext cx="2086077" cy="1703255"/>
              </a:xfrm>
              <a:prstGeom prst="rect">
                <a:avLst/>
              </a:prstGeom>
            </p:spPr>
          </p:pic>
        </p:grpSp>
        <p:sp>
          <p:nvSpPr>
            <p:cNvPr id="20" name="TextBox 19">
              <a:extLst>
                <a:ext uri="{FF2B5EF4-FFF2-40B4-BE49-F238E27FC236}">
                  <a16:creationId xmlns:a16="http://schemas.microsoft.com/office/drawing/2014/main" id="{63FD3DDB-5769-5C47-BC24-F12DAEC04A9D}"/>
                </a:ext>
              </a:extLst>
            </p:cNvPr>
            <p:cNvSpPr txBox="1"/>
            <p:nvPr/>
          </p:nvSpPr>
          <p:spPr>
            <a:xfrm>
              <a:off x="6916117" y="3275839"/>
              <a:ext cx="3998082" cy="461665"/>
            </a:xfrm>
            <a:prstGeom prst="rect">
              <a:avLst/>
            </a:prstGeom>
            <a:solidFill>
              <a:schemeClr val="bg1">
                <a:alpha val="95000"/>
              </a:schemeClr>
            </a:solidFill>
          </p:spPr>
          <p:txBody>
            <a:bodyPr wrap="none" rtlCol="0">
              <a:spAutoFit/>
            </a:bodyPr>
            <a:lstStyle/>
            <a:p>
              <a:r>
                <a:rPr lang="en-US" sz="2400" b="1" dirty="0">
                  <a:solidFill>
                    <a:schemeClr val="accent1"/>
                  </a:solidFill>
                </a:rPr>
                <a:t>Reverse engineering the brain</a:t>
              </a:r>
            </a:p>
          </p:txBody>
        </p:sp>
      </p:grpSp>
    </p:spTree>
    <p:extLst>
      <p:ext uri="{BB962C8B-B14F-4D97-AF65-F5344CB8AC3E}">
        <p14:creationId xmlns:p14="http://schemas.microsoft.com/office/powerpoint/2010/main" val="1619213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2">
            <a:extLst>
              <a:ext uri="{FF2B5EF4-FFF2-40B4-BE49-F238E27FC236}">
                <a16:creationId xmlns:a16="http://schemas.microsoft.com/office/drawing/2014/main" id="{3B72BFB9-A37C-7348-8126-C0D3F3EF162B}"/>
              </a:ext>
            </a:extLst>
          </p:cNvPr>
          <p:cNvSpPr>
            <a:spLocks noChangeArrowheads="1"/>
          </p:cNvSpPr>
          <p:nvPr/>
        </p:nvSpPr>
        <p:spPr bwMode="auto">
          <a:xfrm>
            <a:off x="0" y="1"/>
            <a:ext cx="12192000" cy="1012826"/>
          </a:xfrm>
          <a:prstGeom prst="rect">
            <a:avLst/>
          </a:prstGeom>
          <a:gradFill rotWithShape="1">
            <a:gsLst>
              <a:gs pos="0">
                <a:srgbClr val="C0C0C0"/>
              </a:gs>
              <a:gs pos="100000">
                <a:schemeClr val="bg1"/>
              </a:gs>
            </a:gsLst>
            <a:lin ang="0" scaled="1"/>
          </a:gradFill>
          <a:ln w="9525">
            <a:noFill/>
            <a:miter lim="800000"/>
            <a:headEnd/>
            <a:tailEnd/>
          </a:ln>
        </p:spPr>
        <p:txBody>
          <a:bodyPr wrap="none" anchor="ctr">
            <a:prstTxWarp prst="textNoShape">
              <a:avLst/>
            </a:prstTxWarp>
          </a:bodyPr>
          <a:lstStyle/>
          <a:p>
            <a:pPr algn="ctr"/>
            <a:endParaRPr lang="en-US" sz="3600">
              <a:latin typeface="Calibri" charset="0"/>
            </a:endParaRPr>
          </a:p>
        </p:txBody>
      </p:sp>
      <p:pic>
        <p:nvPicPr>
          <p:cNvPr id="15" name="Picture 14">
            <a:extLst>
              <a:ext uri="{FF2B5EF4-FFF2-40B4-BE49-F238E27FC236}">
                <a16:creationId xmlns:a16="http://schemas.microsoft.com/office/drawing/2014/main" id="{21E096F6-AAD7-B44B-9F66-E00ACC191474}"/>
              </a:ext>
            </a:extLst>
          </p:cNvPr>
          <p:cNvPicPr>
            <a:picLocks noChangeAspect="1"/>
          </p:cNvPicPr>
          <p:nvPr/>
        </p:nvPicPr>
        <p:blipFill>
          <a:blip r:embed="rId3"/>
          <a:stretch>
            <a:fillRect/>
          </a:stretch>
        </p:blipFill>
        <p:spPr>
          <a:xfrm>
            <a:off x="11154870" y="-39544"/>
            <a:ext cx="1052370" cy="1052370"/>
          </a:xfrm>
          <a:prstGeom prst="rect">
            <a:avLst/>
          </a:prstGeom>
        </p:spPr>
      </p:pic>
      <p:sp>
        <p:nvSpPr>
          <p:cNvPr id="16" name="Rectangle 3">
            <a:extLst>
              <a:ext uri="{FF2B5EF4-FFF2-40B4-BE49-F238E27FC236}">
                <a16:creationId xmlns:a16="http://schemas.microsoft.com/office/drawing/2014/main" id="{6A80FBBA-D236-874A-BF6D-434D32E98207}"/>
              </a:ext>
            </a:extLst>
          </p:cNvPr>
          <p:cNvSpPr>
            <a:spLocks noChangeArrowheads="1"/>
          </p:cNvSpPr>
          <p:nvPr/>
        </p:nvSpPr>
        <p:spPr bwMode="auto">
          <a:xfrm>
            <a:off x="-1" y="0"/>
            <a:ext cx="11387733" cy="646331"/>
          </a:xfrm>
          <a:prstGeom prst="rect">
            <a:avLst/>
          </a:prstGeom>
          <a:noFill/>
          <a:ln w="9525">
            <a:noFill/>
            <a:miter lim="800000"/>
            <a:headEnd/>
            <a:tailEnd/>
          </a:ln>
        </p:spPr>
        <p:txBody>
          <a:bodyPr wrap="square">
            <a:prstTxWarp prst="textNoShape">
              <a:avLst/>
            </a:prstTxWarp>
            <a:spAutoFit/>
          </a:bodyPr>
          <a:lstStyle/>
          <a:p>
            <a:r>
              <a:rPr lang="en-GB" sz="3600" dirty="0">
                <a:latin typeface="+mj-lt"/>
              </a:rPr>
              <a:t>Why are we here?</a:t>
            </a:r>
          </a:p>
        </p:txBody>
      </p:sp>
      <p:pic>
        <p:nvPicPr>
          <p:cNvPr id="5122" name="Picture 2" descr="Image result for lion hunting zebra">
            <a:extLst>
              <a:ext uri="{FF2B5EF4-FFF2-40B4-BE49-F238E27FC236}">
                <a16:creationId xmlns:a16="http://schemas.microsoft.com/office/drawing/2014/main" id="{72B84240-76AD-D949-8399-F9A1490B254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32746" y="1150637"/>
            <a:ext cx="2671011" cy="1593703"/>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Image result for financial markets">
            <a:extLst>
              <a:ext uri="{FF2B5EF4-FFF2-40B4-BE49-F238E27FC236}">
                <a16:creationId xmlns:a16="http://schemas.microsoft.com/office/drawing/2014/main" id="{E5927DEB-4394-EC44-98BD-036232947A4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45420" y="3429000"/>
            <a:ext cx="2304942" cy="1593703"/>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2F8FD7D4-6175-E44A-8D23-B9A2A0243EF5}"/>
              </a:ext>
            </a:extLst>
          </p:cNvPr>
          <p:cNvSpPr txBox="1"/>
          <p:nvPr/>
        </p:nvSpPr>
        <p:spPr>
          <a:xfrm>
            <a:off x="1106788" y="2733484"/>
            <a:ext cx="3933699" cy="369332"/>
          </a:xfrm>
          <a:prstGeom prst="rect">
            <a:avLst/>
          </a:prstGeom>
          <a:noFill/>
        </p:spPr>
        <p:txBody>
          <a:bodyPr wrap="square" rtlCol="0">
            <a:spAutoFit/>
          </a:bodyPr>
          <a:lstStyle/>
          <a:p>
            <a:pPr algn="ctr"/>
            <a:r>
              <a:rPr lang="en-US" dirty="0"/>
              <a:t>predator-prey interactions</a:t>
            </a:r>
          </a:p>
        </p:txBody>
      </p:sp>
      <p:sp>
        <p:nvSpPr>
          <p:cNvPr id="20" name="TextBox 19">
            <a:extLst>
              <a:ext uri="{FF2B5EF4-FFF2-40B4-BE49-F238E27FC236}">
                <a16:creationId xmlns:a16="http://schemas.microsoft.com/office/drawing/2014/main" id="{0FD454CB-7F11-764D-9E11-8FF207865EFE}"/>
              </a:ext>
            </a:extLst>
          </p:cNvPr>
          <p:cNvSpPr txBox="1"/>
          <p:nvPr/>
        </p:nvSpPr>
        <p:spPr>
          <a:xfrm>
            <a:off x="9890207" y="5045278"/>
            <a:ext cx="1497526" cy="369332"/>
          </a:xfrm>
          <a:prstGeom prst="rect">
            <a:avLst/>
          </a:prstGeom>
          <a:noFill/>
        </p:spPr>
        <p:txBody>
          <a:bodyPr wrap="none" rtlCol="0">
            <a:spAutoFit/>
          </a:bodyPr>
          <a:lstStyle/>
          <a:p>
            <a:r>
              <a:rPr lang="en-US" dirty="0"/>
              <a:t>global finance</a:t>
            </a:r>
          </a:p>
        </p:txBody>
      </p:sp>
      <p:pic>
        <p:nvPicPr>
          <p:cNvPr id="5126" name="Picture 6" descr="Image result for facebook">
            <a:extLst>
              <a:ext uri="{FF2B5EF4-FFF2-40B4-BE49-F238E27FC236}">
                <a16:creationId xmlns:a16="http://schemas.microsoft.com/office/drawing/2014/main" id="{BB20C592-D17E-6C43-8606-7E8E5A9A23C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9146" y="3497266"/>
            <a:ext cx="2664169" cy="1585012"/>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E57AE9FB-3D69-5047-B5C1-297B356D8F73}"/>
              </a:ext>
            </a:extLst>
          </p:cNvPr>
          <p:cNvSpPr txBox="1"/>
          <p:nvPr/>
        </p:nvSpPr>
        <p:spPr>
          <a:xfrm>
            <a:off x="540461" y="5082278"/>
            <a:ext cx="2481537" cy="369332"/>
          </a:xfrm>
          <a:prstGeom prst="rect">
            <a:avLst/>
          </a:prstGeom>
          <a:noFill/>
        </p:spPr>
        <p:txBody>
          <a:bodyPr wrap="square" rtlCol="0">
            <a:spAutoFit/>
          </a:bodyPr>
          <a:lstStyle/>
          <a:p>
            <a:pPr algn="ctr"/>
            <a:r>
              <a:rPr lang="en-US" dirty="0"/>
              <a:t>social group dynamics</a:t>
            </a:r>
          </a:p>
        </p:txBody>
      </p:sp>
      <p:cxnSp>
        <p:nvCxnSpPr>
          <p:cNvPr id="5" name="Straight Connector 4">
            <a:extLst>
              <a:ext uri="{FF2B5EF4-FFF2-40B4-BE49-F238E27FC236}">
                <a16:creationId xmlns:a16="http://schemas.microsoft.com/office/drawing/2014/main" id="{1FA51CC4-30E2-954C-BA63-5E23D5666672}"/>
              </a:ext>
            </a:extLst>
          </p:cNvPr>
          <p:cNvCxnSpPr>
            <a:cxnSpLocks/>
            <a:endCxn id="5122" idx="3"/>
          </p:cNvCxnSpPr>
          <p:nvPr/>
        </p:nvCxnSpPr>
        <p:spPr>
          <a:xfrm flipH="1" flipV="1">
            <a:off x="4403757" y="1947489"/>
            <a:ext cx="513696" cy="449203"/>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CE8084AE-B6E4-0947-A7F1-1B898FBDF792}"/>
              </a:ext>
            </a:extLst>
          </p:cNvPr>
          <p:cNvCxnSpPr>
            <a:cxnSpLocks/>
            <a:endCxn id="5126" idx="3"/>
          </p:cNvCxnSpPr>
          <p:nvPr/>
        </p:nvCxnSpPr>
        <p:spPr>
          <a:xfrm flipH="1">
            <a:off x="3113315" y="3755185"/>
            <a:ext cx="1462431" cy="53458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473FA1D8-FC88-EC4C-B173-853BDBE5B475}"/>
              </a:ext>
            </a:extLst>
          </p:cNvPr>
          <p:cNvCxnSpPr>
            <a:cxnSpLocks/>
            <a:stCxn id="5124" idx="1"/>
          </p:cNvCxnSpPr>
          <p:nvPr/>
        </p:nvCxnSpPr>
        <p:spPr>
          <a:xfrm flipH="1" flipV="1">
            <a:off x="7149953" y="3284617"/>
            <a:ext cx="2295467" cy="94123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pic>
        <p:nvPicPr>
          <p:cNvPr id="5128" name="Picture 8" descr="Image result for addiction image">
            <a:extLst>
              <a:ext uri="{FF2B5EF4-FFF2-40B4-BE49-F238E27FC236}">
                <a16:creationId xmlns:a16="http://schemas.microsoft.com/office/drawing/2014/main" id="{FD7F2295-9C64-2945-8625-17E08098E8F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644511" y="4791138"/>
            <a:ext cx="2411821" cy="1602633"/>
          </a:xfrm>
          <a:prstGeom prst="rect">
            <a:avLst/>
          </a:prstGeom>
          <a:noFill/>
          <a:extLst>
            <a:ext uri="{909E8E84-426E-40DD-AFC4-6F175D3DCCD1}">
              <a14:hiddenFill xmlns:a14="http://schemas.microsoft.com/office/drawing/2010/main">
                <a:solidFill>
                  <a:srgbClr val="FFFFFF"/>
                </a:solidFill>
              </a14:hiddenFill>
            </a:ext>
          </a:extLst>
        </p:spPr>
      </p:pic>
      <p:cxnSp>
        <p:nvCxnSpPr>
          <p:cNvPr id="35" name="Straight Connector 34">
            <a:extLst>
              <a:ext uri="{FF2B5EF4-FFF2-40B4-BE49-F238E27FC236}">
                <a16:creationId xmlns:a16="http://schemas.microsoft.com/office/drawing/2014/main" id="{C8E8FEB4-C038-B646-BBB5-CD0DEC67D61F}"/>
              </a:ext>
            </a:extLst>
          </p:cNvPr>
          <p:cNvCxnSpPr>
            <a:cxnSpLocks/>
            <a:stCxn id="5128" idx="0"/>
          </p:cNvCxnSpPr>
          <p:nvPr/>
        </p:nvCxnSpPr>
        <p:spPr>
          <a:xfrm flipH="1" flipV="1">
            <a:off x="6831456" y="4144274"/>
            <a:ext cx="1018966" cy="64686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E40C988F-B055-B74E-B49C-DDA01F7AA219}"/>
              </a:ext>
            </a:extLst>
          </p:cNvPr>
          <p:cNvSpPr txBox="1"/>
          <p:nvPr/>
        </p:nvSpPr>
        <p:spPr>
          <a:xfrm>
            <a:off x="4066439" y="6460592"/>
            <a:ext cx="1121589" cy="369332"/>
          </a:xfrm>
          <a:prstGeom prst="rect">
            <a:avLst/>
          </a:prstGeom>
          <a:noFill/>
        </p:spPr>
        <p:txBody>
          <a:bodyPr wrap="none" rtlCol="0">
            <a:spAutoFit/>
          </a:bodyPr>
          <a:lstStyle/>
          <a:p>
            <a:r>
              <a:rPr lang="en-US" dirty="0"/>
              <a:t>education</a:t>
            </a:r>
          </a:p>
        </p:txBody>
      </p:sp>
      <p:pic>
        <p:nvPicPr>
          <p:cNvPr id="6148" name="Picture 4" descr="Image result for classroom image">
            <a:extLst>
              <a:ext uri="{FF2B5EF4-FFF2-40B4-BE49-F238E27FC236}">
                <a16:creationId xmlns:a16="http://schemas.microsoft.com/office/drawing/2014/main" id="{1157CE15-D825-C949-8B82-DD5571A6945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467500" y="4933717"/>
            <a:ext cx="2319469" cy="154729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86755797-88B0-5243-8B1D-4F8305404D58}"/>
              </a:ext>
            </a:extLst>
          </p:cNvPr>
          <p:cNvSpPr txBox="1"/>
          <p:nvPr/>
        </p:nvSpPr>
        <p:spPr>
          <a:xfrm>
            <a:off x="7275443" y="6393771"/>
            <a:ext cx="1494192" cy="369332"/>
          </a:xfrm>
          <a:prstGeom prst="rect">
            <a:avLst/>
          </a:prstGeom>
          <a:noFill/>
        </p:spPr>
        <p:txBody>
          <a:bodyPr wrap="none" rtlCol="0">
            <a:spAutoFit/>
          </a:bodyPr>
          <a:lstStyle/>
          <a:p>
            <a:r>
              <a:rPr lang="en-US" dirty="0"/>
              <a:t>mental health</a:t>
            </a:r>
          </a:p>
        </p:txBody>
      </p:sp>
      <p:pic>
        <p:nvPicPr>
          <p:cNvPr id="6150" name="Picture 6" descr="Related image">
            <a:extLst>
              <a:ext uri="{FF2B5EF4-FFF2-40B4-BE49-F238E27FC236}">
                <a16:creationId xmlns:a16="http://schemas.microsoft.com/office/drawing/2014/main" id="{EFD26223-5BB4-8347-AEA0-9B96397BD61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275443" y="1182554"/>
            <a:ext cx="2671011" cy="1501176"/>
          </a:xfrm>
          <a:prstGeom prst="rect">
            <a:avLst/>
          </a:prstGeom>
          <a:noFill/>
          <a:extLst>
            <a:ext uri="{909E8E84-426E-40DD-AFC4-6F175D3DCCD1}">
              <a14:hiddenFill xmlns:a14="http://schemas.microsoft.com/office/drawing/2010/main">
                <a:solidFill>
                  <a:srgbClr val="FFFFFF"/>
                </a:solidFill>
              </a14:hiddenFill>
            </a:ext>
          </a:extLst>
        </p:spPr>
      </p:pic>
      <p:sp>
        <p:nvSpPr>
          <p:cNvPr id="36" name="TextBox 35">
            <a:extLst>
              <a:ext uri="{FF2B5EF4-FFF2-40B4-BE49-F238E27FC236}">
                <a16:creationId xmlns:a16="http://schemas.microsoft.com/office/drawing/2014/main" id="{A46C6A53-91C4-8943-A8FC-447990E70507}"/>
              </a:ext>
            </a:extLst>
          </p:cNvPr>
          <p:cNvSpPr txBox="1"/>
          <p:nvPr/>
        </p:nvSpPr>
        <p:spPr>
          <a:xfrm>
            <a:off x="7033048" y="2643098"/>
            <a:ext cx="3395888" cy="369332"/>
          </a:xfrm>
          <a:prstGeom prst="rect">
            <a:avLst/>
          </a:prstGeom>
          <a:noFill/>
        </p:spPr>
        <p:txBody>
          <a:bodyPr wrap="square" rtlCol="0">
            <a:spAutoFit/>
          </a:bodyPr>
          <a:lstStyle/>
          <a:p>
            <a:pPr algn="ctr"/>
            <a:r>
              <a:rPr lang="en-US" dirty="0"/>
              <a:t>consumer behavior</a:t>
            </a:r>
          </a:p>
        </p:txBody>
      </p:sp>
      <p:cxnSp>
        <p:nvCxnSpPr>
          <p:cNvPr id="38" name="Straight Connector 37">
            <a:extLst>
              <a:ext uri="{FF2B5EF4-FFF2-40B4-BE49-F238E27FC236}">
                <a16:creationId xmlns:a16="http://schemas.microsoft.com/office/drawing/2014/main" id="{4E06F8A7-264E-0148-AA50-F74C8FCAD274}"/>
              </a:ext>
            </a:extLst>
          </p:cNvPr>
          <p:cNvCxnSpPr>
            <a:cxnSpLocks/>
            <a:stCxn id="6150" idx="1"/>
          </p:cNvCxnSpPr>
          <p:nvPr/>
        </p:nvCxnSpPr>
        <p:spPr>
          <a:xfrm flipH="1">
            <a:off x="6761747" y="1933142"/>
            <a:ext cx="513696" cy="41284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E72008BB-C4CA-7740-94F5-67096E5F258B}"/>
              </a:ext>
            </a:extLst>
          </p:cNvPr>
          <p:cNvCxnSpPr>
            <a:cxnSpLocks/>
            <a:endCxn id="6148" idx="0"/>
          </p:cNvCxnSpPr>
          <p:nvPr/>
        </p:nvCxnSpPr>
        <p:spPr>
          <a:xfrm flipH="1">
            <a:off x="4627235" y="4352782"/>
            <a:ext cx="434638" cy="58093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pic>
        <p:nvPicPr>
          <p:cNvPr id="24" name="Picture 23">
            <a:extLst>
              <a:ext uri="{FF2B5EF4-FFF2-40B4-BE49-F238E27FC236}">
                <a16:creationId xmlns:a16="http://schemas.microsoft.com/office/drawing/2014/main" id="{48F94061-EA34-2440-93B0-F4D712268835}"/>
              </a:ext>
            </a:extLst>
          </p:cNvPr>
          <p:cNvPicPr>
            <a:picLocks noChangeAspect="1"/>
          </p:cNvPicPr>
          <p:nvPr/>
        </p:nvPicPr>
        <p:blipFill rotWithShape="1">
          <a:blip r:embed="rId10">
            <a:extLst>
              <a:ext uri="{BEBA8EAE-BF5A-486C-A8C5-ECC9F3942E4B}">
                <a14:imgProps xmlns:a14="http://schemas.microsoft.com/office/drawing/2010/main">
                  <a14:imgLayer r:embed="rId11">
                    <a14:imgEffect>
                      <a14:backgroundRemoval t="0" b="98348" l="950" r="100000"/>
                    </a14:imgEffect>
                  </a14:imgLayer>
                </a14:imgProps>
              </a:ext>
            </a:extLst>
          </a:blip>
          <a:srcRect b="5179"/>
          <a:stretch/>
        </p:blipFill>
        <p:spPr>
          <a:xfrm rot="21345210">
            <a:off x="4509177" y="2238853"/>
            <a:ext cx="2707346" cy="2050818"/>
          </a:xfrm>
          <a:prstGeom prst="rect">
            <a:avLst/>
          </a:prstGeom>
        </p:spPr>
      </p:pic>
      <p:sp>
        <p:nvSpPr>
          <p:cNvPr id="27" name="TextBox 26">
            <a:extLst>
              <a:ext uri="{FF2B5EF4-FFF2-40B4-BE49-F238E27FC236}">
                <a16:creationId xmlns:a16="http://schemas.microsoft.com/office/drawing/2014/main" id="{2665AD4F-458E-045E-285B-E09BD437331C}"/>
              </a:ext>
            </a:extLst>
          </p:cNvPr>
          <p:cNvSpPr txBox="1"/>
          <p:nvPr/>
        </p:nvSpPr>
        <p:spPr>
          <a:xfrm>
            <a:off x="4814481" y="2810590"/>
            <a:ext cx="2337115" cy="584775"/>
          </a:xfrm>
          <a:prstGeom prst="rect">
            <a:avLst/>
          </a:prstGeom>
          <a:solidFill>
            <a:schemeClr val="bg1">
              <a:alpha val="37000"/>
            </a:schemeClr>
          </a:solidFill>
          <a:effectLst>
            <a:softEdge rad="63500"/>
          </a:effectLst>
        </p:spPr>
        <p:txBody>
          <a:bodyPr wrap="none" rtlCol="0">
            <a:spAutoFit/>
          </a:bodyPr>
          <a:lstStyle/>
          <a:p>
            <a:r>
              <a:rPr lang="en-GB" sz="3200" dirty="0">
                <a:solidFill>
                  <a:schemeClr val="tx1">
                    <a:lumMod val="95000"/>
                    <a:lumOff val="5000"/>
                  </a:schemeClr>
                </a:solidFill>
              </a:rPr>
              <a:t>mind / brain </a:t>
            </a:r>
          </a:p>
        </p:txBody>
      </p:sp>
    </p:spTree>
    <p:extLst>
      <p:ext uri="{BB962C8B-B14F-4D97-AF65-F5344CB8AC3E}">
        <p14:creationId xmlns:p14="http://schemas.microsoft.com/office/powerpoint/2010/main" val="38649702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2">
            <a:extLst>
              <a:ext uri="{FF2B5EF4-FFF2-40B4-BE49-F238E27FC236}">
                <a16:creationId xmlns:a16="http://schemas.microsoft.com/office/drawing/2014/main" id="{3B72BFB9-A37C-7348-8126-C0D3F3EF162B}"/>
              </a:ext>
            </a:extLst>
          </p:cNvPr>
          <p:cNvSpPr>
            <a:spLocks noChangeArrowheads="1"/>
          </p:cNvSpPr>
          <p:nvPr/>
        </p:nvSpPr>
        <p:spPr bwMode="auto">
          <a:xfrm>
            <a:off x="0" y="1"/>
            <a:ext cx="12192000" cy="1012826"/>
          </a:xfrm>
          <a:prstGeom prst="rect">
            <a:avLst/>
          </a:prstGeom>
          <a:gradFill rotWithShape="1">
            <a:gsLst>
              <a:gs pos="0">
                <a:srgbClr val="C0C0C0"/>
              </a:gs>
              <a:gs pos="100000">
                <a:schemeClr val="bg1"/>
              </a:gs>
            </a:gsLst>
            <a:lin ang="0" scaled="1"/>
          </a:gradFill>
          <a:ln w="9525">
            <a:noFill/>
            <a:miter lim="800000"/>
            <a:headEnd/>
            <a:tailEnd/>
          </a:ln>
        </p:spPr>
        <p:txBody>
          <a:bodyPr wrap="none" anchor="ctr">
            <a:prstTxWarp prst="textNoShape">
              <a:avLst/>
            </a:prstTxWarp>
          </a:bodyPr>
          <a:lstStyle/>
          <a:p>
            <a:pPr algn="ctr"/>
            <a:endParaRPr lang="en-US" sz="3600">
              <a:latin typeface="Calibri" charset="0"/>
            </a:endParaRPr>
          </a:p>
        </p:txBody>
      </p:sp>
      <p:pic>
        <p:nvPicPr>
          <p:cNvPr id="15" name="Picture 14">
            <a:extLst>
              <a:ext uri="{FF2B5EF4-FFF2-40B4-BE49-F238E27FC236}">
                <a16:creationId xmlns:a16="http://schemas.microsoft.com/office/drawing/2014/main" id="{21E096F6-AAD7-B44B-9F66-E00ACC191474}"/>
              </a:ext>
            </a:extLst>
          </p:cNvPr>
          <p:cNvPicPr>
            <a:picLocks noChangeAspect="1"/>
          </p:cNvPicPr>
          <p:nvPr/>
        </p:nvPicPr>
        <p:blipFill>
          <a:blip r:embed="rId3"/>
          <a:stretch>
            <a:fillRect/>
          </a:stretch>
        </p:blipFill>
        <p:spPr>
          <a:xfrm>
            <a:off x="11154870" y="-39544"/>
            <a:ext cx="1052370" cy="1052370"/>
          </a:xfrm>
          <a:prstGeom prst="rect">
            <a:avLst/>
          </a:prstGeom>
        </p:spPr>
      </p:pic>
      <p:sp>
        <p:nvSpPr>
          <p:cNvPr id="16" name="Rectangle 3">
            <a:extLst>
              <a:ext uri="{FF2B5EF4-FFF2-40B4-BE49-F238E27FC236}">
                <a16:creationId xmlns:a16="http://schemas.microsoft.com/office/drawing/2014/main" id="{6A80FBBA-D236-874A-BF6D-434D32E98207}"/>
              </a:ext>
            </a:extLst>
          </p:cNvPr>
          <p:cNvSpPr>
            <a:spLocks noChangeArrowheads="1"/>
          </p:cNvSpPr>
          <p:nvPr/>
        </p:nvSpPr>
        <p:spPr bwMode="auto">
          <a:xfrm>
            <a:off x="0" y="0"/>
            <a:ext cx="9004852" cy="646331"/>
          </a:xfrm>
          <a:prstGeom prst="rect">
            <a:avLst/>
          </a:prstGeom>
          <a:noFill/>
          <a:ln w="9525">
            <a:noFill/>
            <a:miter lim="800000"/>
            <a:headEnd/>
            <a:tailEnd/>
          </a:ln>
        </p:spPr>
        <p:txBody>
          <a:bodyPr wrap="square">
            <a:prstTxWarp prst="textNoShape">
              <a:avLst/>
            </a:prstTxWarp>
            <a:spAutoFit/>
          </a:bodyPr>
          <a:lstStyle/>
          <a:p>
            <a:r>
              <a:rPr lang="en-GB" sz="3600" dirty="0">
                <a:latin typeface="+mj-lt"/>
              </a:rPr>
              <a:t>A problem in theory</a:t>
            </a:r>
          </a:p>
        </p:txBody>
      </p:sp>
      <p:pic>
        <p:nvPicPr>
          <p:cNvPr id="4" name="Picture 3">
            <a:extLst>
              <a:ext uri="{FF2B5EF4-FFF2-40B4-BE49-F238E27FC236}">
                <a16:creationId xmlns:a16="http://schemas.microsoft.com/office/drawing/2014/main" id="{6BBBE3C4-86D9-1B43-BC5B-DF5500875893}"/>
              </a:ext>
            </a:extLst>
          </p:cNvPr>
          <p:cNvPicPr>
            <a:picLocks noChangeAspect="1"/>
          </p:cNvPicPr>
          <p:nvPr/>
        </p:nvPicPr>
        <p:blipFill>
          <a:blip r:embed="rId4"/>
          <a:stretch>
            <a:fillRect/>
          </a:stretch>
        </p:blipFill>
        <p:spPr>
          <a:xfrm>
            <a:off x="440824" y="1347535"/>
            <a:ext cx="5896895" cy="3534945"/>
          </a:xfrm>
          <a:prstGeom prst="rect">
            <a:avLst/>
          </a:prstGeom>
          <a:ln>
            <a:noFill/>
          </a:ln>
          <a:effectLst>
            <a:softEdge rad="112500"/>
          </a:effectLst>
        </p:spPr>
      </p:pic>
      <p:sp>
        <p:nvSpPr>
          <p:cNvPr id="5" name="TextBox 4">
            <a:extLst>
              <a:ext uri="{FF2B5EF4-FFF2-40B4-BE49-F238E27FC236}">
                <a16:creationId xmlns:a16="http://schemas.microsoft.com/office/drawing/2014/main" id="{A3332BB7-FA09-2947-82C1-493A94BD2B08}"/>
              </a:ext>
            </a:extLst>
          </p:cNvPr>
          <p:cNvSpPr txBox="1"/>
          <p:nvPr/>
        </p:nvSpPr>
        <p:spPr>
          <a:xfrm>
            <a:off x="6806197" y="1431758"/>
            <a:ext cx="4944979" cy="3416320"/>
          </a:xfrm>
          <a:prstGeom prst="rect">
            <a:avLst/>
          </a:prstGeom>
          <a:noFill/>
        </p:spPr>
        <p:txBody>
          <a:bodyPr wrap="square" rtlCol="0">
            <a:spAutoFit/>
          </a:bodyPr>
          <a:lstStyle/>
          <a:p>
            <a:r>
              <a:rPr lang="en-GB" i="1" dirty="0">
                <a:latin typeface="Times New Roman" panose="02020603050405020304" pitchFamily="18" charset="0"/>
                <a:cs typeface="Times New Roman" panose="02020603050405020304" pitchFamily="18" charset="0"/>
              </a:rPr>
              <a:t>“Many subfields within psychology…lack any overarching, integrative general theoretical framework that would allow researchers to derive specific predictions from more general premises”</a:t>
            </a:r>
          </a:p>
          <a:p>
            <a:endParaRPr lang="en-GB" i="1" dirty="0">
              <a:latin typeface="Times New Roman" panose="02020603050405020304" pitchFamily="18" charset="0"/>
              <a:cs typeface="Times New Roman" panose="02020603050405020304" pitchFamily="18" charset="0"/>
            </a:endParaRPr>
          </a:p>
          <a:p>
            <a:r>
              <a:rPr lang="en-GB" i="1" dirty="0">
                <a:latin typeface="Times New Roman" panose="02020603050405020304" pitchFamily="18" charset="0"/>
                <a:cs typeface="Times New Roman" panose="02020603050405020304" pitchFamily="18" charset="0"/>
              </a:rPr>
              <a:t>“Rather than building up principles that flow from overarching theoretical frameworks, psychology textbooks are largely a potpourri of disconnected empirical findings on topics that have been popular at some point in the discipline’s history, and clustered based on largely American and European folk categories"</a:t>
            </a:r>
            <a:endParaRPr lang="en-US" i="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93798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9DB15D73-1CD3-A36F-A50D-5647F3C1E807}"/>
              </a:ext>
            </a:extLst>
          </p:cNvPr>
          <p:cNvSpPr/>
          <p:nvPr/>
        </p:nvSpPr>
        <p:spPr>
          <a:xfrm>
            <a:off x="4442123" y="3096461"/>
            <a:ext cx="3120139" cy="2710318"/>
          </a:xfrm>
          <a:prstGeom prst="rect">
            <a:avLst/>
          </a:prstGeom>
          <a:solidFill>
            <a:schemeClr val="bg1"/>
          </a:soli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7200" dirty="0">
              <a:solidFill>
                <a:schemeClr val="bg1">
                  <a:lumMod val="50000"/>
                </a:schemeClr>
              </a:solidFill>
              <a:latin typeface="Times" pitchFamily="2" charset="0"/>
            </a:endParaRPr>
          </a:p>
        </p:txBody>
      </p:sp>
      <p:sp>
        <p:nvSpPr>
          <p:cNvPr id="14" name="Rectangle 2">
            <a:extLst>
              <a:ext uri="{FF2B5EF4-FFF2-40B4-BE49-F238E27FC236}">
                <a16:creationId xmlns:a16="http://schemas.microsoft.com/office/drawing/2014/main" id="{3B72BFB9-A37C-7348-8126-C0D3F3EF162B}"/>
              </a:ext>
            </a:extLst>
          </p:cNvPr>
          <p:cNvSpPr>
            <a:spLocks noChangeArrowheads="1"/>
          </p:cNvSpPr>
          <p:nvPr/>
        </p:nvSpPr>
        <p:spPr bwMode="auto">
          <a:xfrm>
            <a:off x="0" y="1"/>
            <a:ext cx="12192000" cy="1012826"/>
          </a:xfrm>
          <a:prstGeom prst="rect">
            <a:avLst/>
          </a:prstGeom>
          <a:gradFill rotWithShape="1">
            <a:gsLst>
              <a:gs pos="0">
                <a:srgbClr val="C0C0C0"/>
              </a:gs>
              <a:gs pos="100000">
                <a:schemeClr val="bg1"/>
              </a:gs>
            </a:gsLst>
            <a:lin ang="0" scaled="1"/>
          </a:gradFill>
          <a:ln w="9525">
            <a:noFill/>
            <a:miter lim="800000"/>
            <a:headEnd/>
            <a:tailEnd/>
          </a:ln>
        </p:spPr>
        <p:txBody>
          <a:bodyPr wrap="none" anchor="ctr">
            <a:prstTxWarp prst="textNoShape">
              <a:avLst/>
            </a:prstTxWarp>
          </a:bodyPr>
          <a:lstStyle/>
          <a:p>
            <a:pPr algn="ctr"/>
            <a:endParaRPr lang="en-US" sz="3600">
              <a:latin typeface="Calibri" charset="0"/>
            </a:endParaRPr>
          </a:p>
        </p:txBody>
      </p:sp>
      <p:pic>
        <p:nvPicPr>
          <p:cNvPr id="15" name="Picture 14">
            <a:extLst>
              <a:ext uri="{FF2B5EF4-FFF2-40B4-BE49-F238E27FC236}">
                <a16:creationId xmlns:a16="http://schemas.microsoft.com/office/drawing/2014/main" id="{21E096F6-AAD7-B44B-9F66-E00ACC191474}"/>
              </a:ext>
            </a:extLst>
          </p:cNvPr>
          <p:cNvPicPr>
            <a:picLocks noChangeAspect="1"/>
          </p:cNvPicPr>
          <p:nvPr/>
        </p:nvPicPr>
        <p:blipFill>
          <a:blip r:embed="rId3"/>
          <a:stretch>
            <a:fillRect/>
          </a:stretch>
        </p:blipFill>
        <p:spPr>
          <a:xfrm>
            <a:off x="11154870" y="-39544"/>
            <a:ext cx="1052370" cy="1052370"/>
          </a:xfrm>
          <a:prstGeom prst="rect">
            <a:avLst/>
          </a:prstGeom>
        </p:spPr>
      </p:pic>
      <p:sp>
        <p:nvSpPr>
          <p:cNvPr id="16" name="Rectangle 3">
            <a:extLst>
              <a:ext uri="{FF2B5EF4-FFF2-40B4-BE49-F238E27FC236}">
                <a16:creationId xmlns:a16="http://schemas.microsoft.com/office/drawing/2014/main" id="{6A80FBBA-D236-874A-BF6D-434D32E98207}"/>
              </a:ext>
            </a:extLst>
          </p:cNvPr>
          <p:cNvSpPr>
            <a:spLocks noChangeArrowheads="1"/>
          </p:cNvSpPr>
          <p:nvPr/>
        </p:nvSpPr>
        <p:spPr bwMode="auto">
          <a:xfrm>
            <a:off x="-1" y="0"/>
            <a:ext cx="11387733" cy="646331"/>
          </a:xfrm>
          <a:prstGeom prst="rect">
            <a:avLst/>
          </a:prstGeom>
          <a:noFill/>
          <a:ln w="9525">
            <a:noFill/>
            <a:miter lim="800000"/>
            <a:headEnd/>
            <a:tailEnd/>
          </a:ln>
        </p:spPr>
        <p:txBody>
          <a:bodyPr wrap="square">
            <a:prstTxWarp prst="textNoShape">
              <a:avLst/>
            </a:prstTxWarp>
            <a:spAutoFit/>
          </a:bodyPr>
          <a:lstStyle/>
          <a:p>
            <a:r>
              <a:rPr lang="en-GB" sz="3600" dirty="0">
                <a:latin typeface="+mj-lt"/>
              </a:rPr>
              <a:t>The information processing approach</a:t>
            </a:r>
          </a:p>
        </p:txBody>
      </p:sp>
      <p:sp>
        <p:nvSpPr>
          <p:cNvPr id="24" name="Rectangle 23">
            <a:extLst>
              <a:ext uri="{FF2B5EF4-FFF2-40B4-BE49-F238E27FC236}">
                <a16:creationId xmlns:a16="http://schemas.microsoft.com/office/drawing/2014/main" id="{8A35B0C9-1E61-FB49-9529-3579623C532C}"/>
              </a:ext>
            </a:extLst>
          </p:cNvPr>
          <p:cNvSpPr/>
          <p:nvPr/>
        </p:nvSpPr>
        <p:spPr>
          <a:xfrm>
            <a:off x="4863586" y="3195711"/>
            <a:ext cx="2345986" cy="256164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7200" dirty="0">
                <a:solidFill>
                  <a:schemeClr val="bg1">
                    <a:lumMod val="50000"/>
                  </a:schemeClr>
                </a:solidFill>
                <a:latin typeface="Times" pitchFamily="2" charset="0"/>
              </a:rPr>
              <a:t>?</a:t>
            </a:r>
          </a:p>
        </p:txBody>
      </p:sp>
      <p:sp>
        <p:nvSpPr>
          <p:cNvPr id="27" name="Rectangle 26">
            <a:extLst>
              <a:ext uri="{FF2B5EF4-FFF2-40B4-BE49-F238E27FC236}">
                <a16:creationId xmlns:a16="http://schemas.microsoft.com/office/drawing/2014/main" id="{2CCB5606-A629-F94C-9759-043B559F2A8C}"/>
              </a:ext>
            </a:extLst>
          </p:cNvPr>
          <p:cNvSpPr/>
          <p:nvPr/>
        </p:nvSpPr>
        <p:spPr>
          <a:xfrm>
            <a:off x="1097633" y="4455668"/>
            <a:ext cx="842618" cy="1049487"/>
          </a:xfrm>
          <a:prstGeom prst="rect">
            <a:avLst/>
          </a:prstGeom>
          <a:solidFill>
            <a:schemeClr val="bg1"/>
          </a:soli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30" name="Picture 29">
            <a:extLst>
              <a:ext uri="{FF2B5EF4-FFF2-40B4-BE49-F238E27FC236}">
                <a16:creationId xmlns:a16="http://schemas.microsoft.com/office/drawing/2014/main" id="{5E18246B-0856-CE48-B5CD-BD0E1C957214}"/>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0" b="98348" l="950" r="100000"/>
                    </a14:imgEffect>
                  </a14:imgLayer>
                </a14:imgProps>
              </a:ext>
            </a:extLst>
          </a:blip>
          <a:srcRect b="5179"/>
          <a:stretch/>
        </p:blipFill>
        <p:spPr>
          <a:xfrm rot="21345210">
            <a:off x="5188655" y="1304691"/>
            <a:ext cx="1868810" cy="1415626"/>
          </a:xfrm>
          <a:prstGeom prst="rect">
            <a:avLst/>
          </a:prstGeom>
        </p:spPr>
      </p:pic>
      <p:sp>
        <p:nvSpPr>
          <p:cNvPr id="31" name="Rectangle 30">
            <a:extLst>
              <a:ext uri="{FF2B5EF4-FFF2-40B4-BE49-F238E27FC236}">
                <a16:creationId xmlns:a16="http://schemas.microsoft.com/office/drawing/2014/main" id="{E448E0FF-733C-0740-9340-93F0A66CD272}"/>
              </a:ext>
            </a:extLst>
          </p:cNvPr>
          <p:cNvSpPr/>
          <p:nvPr/>
        </p:nvSpPr>
        <p:spPr>
          <a:xfrm>
            <a:off x="8703697" y="3096461"/>
            <a:ext cx="2743200" cy="2710318"/>
          </a:xfrm>
          <a:prstGeom prst="rect">
            <a:avLst/>
          </a:prstGeom>
          <a:solidFill>
            <a:schemeClr val="bg1"/>
          </a:soli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33" name="Picture 32">
            <a:extLst>
              <a:ext uri="{FF2B5EF4-FFF2-40B4-BE49-F238E27FC236}">
                <a16:creationId xmlns:a16="http://schemas.microsoft.com/office/drawing/2014/main" id="{132CA2CA-9001-3A4E-808E-0EEBD8E09F91}"/>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0" b="100000" l="0" r="100000"/>
                    </a14:imgEffect>
                  </a14:imgLayer>
                </a14:imgProps>
              </a:ext>
            </a:extLst>
          </a:blip>
          <a:stretch>
            <a:fillRect/>
          </a:stretch>
        </p:blipFill>
        <p:spPr>
          <a:xfrm flipH="1">
            <a:off x="1369390" y="1270907"/>
            <a:ext cx="1594487" cy="1554283"/>
          </a:xfrm>
          <a:prstGeom prst="rect">
            <a:avLst/>
          </a:prstGeom>
        </p:spPr>
      </p:pic>
      <p:sp>
        <p:nvSpPr>
          <p:cNvPr id="34" name="TextBox 33">
            <a:extLst>
              <a:ext uri="{FF2B5EF4-FFF2-40B4-BE49-F238E27FC236}">
                <a16:creationId xmlns:a16="http://schemas.microsoft.com/office/drawing/2014/main" id="{0FF72124-D7E1-D942-A63F-8AF29D38AB8E}"/>
              </a:ext>
            </a:extLst>
          </p:cNvPr>
          <p:cNvSpPr txBox="1"/>
          <p:nvPr/>
        </p:nvSpPr>
        <p:spPr>
          <a:xfrm>
            <a:off x="1389637" y="1784669"/>
            <a:ext cx="1638181" cy="461665"/>
          </a:xfrm>
          <a:prstGeom prst="rect">
            <a:avLst/>
          </a:prstGeom>
          <a:noFill/>
        </p:spPr>
        <p:txBody>
          <a:bodyPr wrap="square" rtlCol="0">
            <a:spAutoFit/>
          </a:bodyPr>
          <a:lstStyle/>
          <a:p>
            <a:r>
              <a:rPr lang="en-US" sz="2400" b="1" dirty="0">
                <a:solidFill>
                  <a:schemeClr val="bg1"/>
                </a:solidFill>
              </a:rPr>
              <a:t>stimulation</a:t>
            </a:r>
          </a:p>
        </p:txBody>
      </p:sp>
      <p:sp>
        <p:nvSpPr>
          <p:cNvPr id="37" name="Rectangle 36">
            <a:extLst>
              <a:ext uri="{FF2B5EF4-FFF2-40B4-BE49-F238E27FC236}">
                <a16:creationId xmlns:a16="http://schemas.microsoft.com/office/drawing/2014/main" id="{A36A7C9F-7164-C941-AD9A-6EBC94F4EE94}"/>
              </a:ext>
            </a:extLst>
          </p:cNvPr>
          <p:cNvSpPr/>
          <p:nvPr/>
        </p:nvSpPr>
        <p:spPr>
          <a:xfrm>
            <a:off x="822780" y="3096461"/>
            <a:ext cx="2743200" cy="2710318"/>
          </a:xfrm>
          <a:prstGeom prst="rect">
            <a:avLst/>
          </a:prstGeom>
          <a:solidFill>
            <a:schemeClr val="bg1"/>
          </a:soli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39" name="Picture 4" descr="Image result for grating stimulus">
            <a:extLst>
              <a:ext uri="{FF2B5EF4-FFF2-40B4-BE49-F238E27FC236}">
                <a16:creationId xmlns:a16="http://schemas.microsoft.com/office/drawing/2014/main" id="{85A701B7-D5A9-8F43-A043-44B6C47C5EC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43159" y="3292974"/>
            <a:ext cx="755827" cy="755827"/>
          </a:xfrm>
          <a:prstGeom prst="rect">
            <a:avLst/>
          </a:prstGeom>
          <a:noFill/>
          <a:extLst>
            <a:ext uri="{909E8E84-426E-40DD-AFC4-6F175D3DCCD1}">
              <a14:hiddenFill xmlns:a14="http://schemas.microsoft.com/office/drawing/2010/main">
                <a:solidFill>
                  <a:srgbClr val="FFFFFF"/>
                </a:solidFill>
              </a14:hiddenFill>
            </a:ext>
          </a:extLst>
        </p:spPr>
      </p:pic>
      <p:sp>
        <p:nvSpPr>
          <p:cNvPr id="42" name="AutoShape 6" descr="Image result for music">
            <a:extLst>
              <a:ext uri="{FF2B5EF4-FFF2-40B4-BE49-F238E27FC236}">
                <a16:creationId xmlns:a16="http://schemas.microsoft.com/office/drawing/2014/main" id="{242CF864-979C-0F4C-8262-EEE216326752}"/>
              </a:ext>
            </a:extLst>
          </p:cNvPr>
          <p:cNvSpPr>
            <a:spLocks noChangeAspect="1" noChangeArrowheads="1"/>
          </p:cNvSpPr>
          <p:nvPr/>
        </p:nvSpPr>
        <p:spPr bwMode="auto">
          <a:xfrm>
            <a:off x="8145405" y="1535498"/>
            <a:ext cx="45719" cy="4571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3" name="Picture 8" descr="Image result for music">
            <a:extLst>
              <a:ext uri="{FF2B5EF4-FFF2-40B4-BE49-F238E27FC236}">
                <a16:creationId xmlns:a16="http://schemas.microsoft.com/office/drawing/2014/main" id="{DEFDEBFD-48BB-F147-BAFE-E8E5F0A1F23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113131" y="3389211"/>
            <a:ext cx="1065261" cy="627001"/>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10" descr="Image result for face">
            <a:extLst>
              <a:ext uri="{FF2B5EF4-FFF2-40B4-BE49-F238E27FC236}">
                <a16:creationId xmlns:a16="http://schemas.microsoft.com/office/drawing/2014/main" id="{28F6C4C5-0794-8245-A632-A9232C39B103}"/>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50862"/>
          <a:stretch/>
        </p:blipFill>
        <p:spPr bwMode="auto">
          <a:xfrm>
            <a:off x="1121939" y="4294529"/>
            <a:ext cx="919775" cy="1166011"/>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12" descr="Image result for word list">
            <a:extLst>
              <a:ext uri="{FF2B5EF4-FFF2-40B4-BE49-F238E27FC236}">
                <a16:creationId xmlns:a16="http://schemas.microsoft.com/office/drawing/2014/main" id="{79DDCC85-6910-8E48-9311-55C6B855FCB4}"/>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r="73677" b="51111"/>
          <a:stretch/>
        </p:blipFill>
        <p:spPr bwMode="auto">
          <a:xfrm>
            <a:off x="2283035" y="3981974"/>
            <a:ext cx="1254810" cy="1470261"/>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14" descr="Related image">
            <a:extLst>
              <a:ext uri="{FF2B5EF4-FFF2-40B4-BE49-F238E27FC236}">
                <a16:creationId xmlns:a16="http://schemas.microsoft.com/office/drawing/2014/main" id="{61C53FBB-D049-734D-8D5D-EC4EC5E6BC79}"/>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906173" y="3245139"/>
            <a:ext cx="1615528" cy="1086721"/>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16" descr="Image result for eyetracking scan path">
            <a:extLst>
              <a:ext uri="{FF2B5EF4-FFF2-40B4-BE49-F238E27FC236}">
                <a16:creationId xmlns:a16="http://schemas.microsoft.com/office/drawing/2014/main" id="{E8E17A4B-1999-B242-8CF7-D10B0DA9838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503767" y="4166798"/>
            <a:ext cx="796744" cy="1199916"/>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18" descr="Image result for galvanic skin response">
            <a:extLst>
              <a:ext uri="{FF2B5EF4-FFF2-40B4-BE49-F238E27FC236}">
                <a16:creationId xmlns:a16="http://schemas.microsoft.com/office/drawing/2014/main" id="{D0985D26-96DF-FD40-BC51-C364C0D2951D}"/>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948449" y="4594106"/>
            <a:ext cx="1144605" cy="772608"/>
          </a:xfrm>
          <a:prstGeom prst="rect">
            <a:avLst/>
          </a:prstGeom>
          <a:noFill/>
          <a:extLst>
            <a:ext uri="{909E8E84-426E-40DD-AFC4-6F175D3DCCD1}">
              <a14:hiddenFill xmlns:a14="http://schemas.microsoft.com/office/drawing/2010/main">
                <a:solidFill>
                  <a:srgbClr val="FFFFFF"/>
                </a:solidFill>
              </a14:hiddenFill>
            </a:ext>
          </a:extLst>
        </p:spPr>
      </p:pic>
      <p:sp>
        <p:nvSpPr>
          <p:cNvPr id="49" name="Right Arrow 48">
            <a:extLst>
              <a:ext uri="{FF2B5EF4-FFF2-40B4-BE49-F238E27FC236}">
                <a16:creationId xmlns:a16="http://schemas.microsoft.com/office/drawing/2014/main" id="{71D83810-A247-FF4A-A83C-F2A3635EA7EF}"/>
              </a:ext>
            </a:extLst>
          </p:cNvPr>
          <p:cNvSpPr/>
          <p:nvPr/>
        </p:nvSpPr>
        <p:spPr>
          <a:xfrm>
            <a:off x="3605793" y="1689144"/>
            <a:ext cx="1117600" cy="812800"/>
          </a:xfrm>
          <a:prstGeom prst="rightArrow">
            <a:avLst/>
          </a:prstGeom>
          <a:gradFill>
            <a:gsLst>
              <a:gs pos="0">
                <a:schemeClr val="bg1"/>
              </a:gs>
              <a:gs pos="100000">
                <a:schemeClr val="bg1">
                  <a:lumMod val="50000"/>
                </a:schemeClr>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Right Arrow 49">
            <a:extLst>
              <a:ext uri="{FF2B5EF4-FFF2-40B4-BE49-F238E27FC236}">
                <a16:creationId xmlns:a16="http://schemas.microsoft.com/office/drawing/2014/main" id="{D139A86A-0BA6-BF40-B938-08ABF00D8833}"/>
              </a:ext>
            </a:extLst>
          </p:cNvPr>
          <p:cNvSpPr/>
          <p:nvPr/>
        </p:nvSpPr>
        <p:spPr>
          <a:xfrm>
            <a:off x="7552768" y="1707677"/>
            <a:ext cx="1117600" cy="812800"/>
          </a:xfrm>
          <a:prstGeom prst="rightArrow">
            <a:avLst/>
          </a:prstGeom>
          <a:gradFill>
            <a:gsLst>
              <a:gs pos="0">
                <a:schemeClr val="bg1"/>
              </a:gs>
              <a:gs pos="100000">
                <a:schemeClr val="bg1">
                  <a:lumMod val="50000"/>
                </a:schemeClr>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BED59E2E-E34D-AD44-B9CB-E25ABBDB91A8}"/>
              </a:ext>
            </a:extLst>
          </p:cNvPr>
          <p:cNvSpPr txBox="1"/>
          <p:nvPr/>
        </p:nvSpPr>
        <p:spPr>
          <a:xfrm>
            <a:off x="8316099" y="5847154"/>
            <a:ext cx="3577456" cy="954107"/>
          </a:xfrm>
          <a:prstGeom prst="rect">
            <a:avLst/>
          </a:prstGeom>
          <a:noFill/>
        </p:spPr>
        <p:txBody>
          <a:bodyPr wrap="square" rtlCol="0">
            <a:spAutoFit/>
          </a:bodyPr>
          <a:lstStyle/>
          <a:p>
            <a:pPr algn="ctr"/>
            <a:r>
              <a:rPr lang="en-US" sz="2800" dirty="0"/>
              <a:t>output </a:t>
            </a:r>
          </a:p>
          <a:p>
            <a:pPr algn="ctr"/>
            <a:r>
              <a:rPr lang="en-US" sz="2800" dirty="0"/>
              <a:t>(measured)</a:t>
            </a:r>
          </a:p>
        </p:txBody>
      </p:sp>
      <p:sp>
        <p:nvSpPr>
          <p:cNvPr id="52" name="TextBox 51">
            <a:extLst>
              <a:ext uri="{FF2B5EF4-FFF2-40B4-BE49-F238E27FC236}">
                <a16:creationId xmlns:a16="http://schemas.microsoft.com/office/drawing/2014/main" id="{FCF5ABB0-676C-DA49-8619-3A7CDB1F5D93}"/>
              </a:ext>
            </a:extLst>
          </p:cNvPr>
          <p:cNvSpPr txBox="1"/>
          <p:nvPr/>
        </p:nvSpPr>
        <p:spPr>
          <a:xfrm>
            <a:off x="776811" y="5858706"/>
            <a:ext cx="2702134" cy="954107"/>
          </a:xfrm>
          <a:prstGeom prst="rect">
            <a:avLst/>
          </a:prstGeom>
          <a:noFill/>
        </p:spPr>
        <p:txBody>
          <a:bodyPr wrap="square" rtlCol="0">
            <a:spAutoFit/>
          </a:bodyPr>
          <a:lstStyle/>
          <a:p>
            <a:pPr algn="ctr"/>
            <a:r>
              <a:rPr lang="en-US" sz="2800" dirty="0"/>
              <a:t>input </a:t>
            </a:r>
          </a:p>
          <a:p>
            <a:pPr algn="ctr"/>
            <a:r>
              <a:rPr lang="en-US" sz="2800" dirty="0"/>
              <a:t>(known)</a:t>
            </a:r>
          </a:p>
        </p:txBody>
      </p:sp>
      <p:sp>
        <p:nvSpPr>
          <p:cNvPr id="53" name="TextBox 52">
            <a:extLst>
              <a:ext uri="{FF2B5EF4-FFF2-40B4-BE49-F238E27FC236}">
                <a16:creationId xmlns:a16="http://schemas.microsoft.com/office/drawing/2014/main" id="{AF150B01-9792-6F48-AF23-5604B5F8C2A6}"/>
              </a:ext>
            </a:extLst>
          </p:cNvPr>
          <p:cNvSpPr txBox="1"/>
          <p:nvPr/>
        </p:nvSpPr>
        <p:spPr>
          <a:xfrm>
            <a:off x="4847969" y="5863826"/>
            <a:ext cx="2507680" cy="954107"/>
          </a:xfrm>
          <a:prstGeom prst="rect">
            <a:avLst/>
          </a:prstGeom>
          <a:noFill/>
        </p:spPr>
        <p:txBody>
          <a:bodyPr wrap="square" rtlCol="0">
            <a:spAutoFit/>
          </a:bodyPr>
          <a:lstStyle/>
          <a:p>
            <a:pPr algn="ctr"/>
            <a:r>
              <a:rPr lang="en-US" sz="2800" dirty="0"/>
              <a:t>computation</a:t>
            </a:r>
          </a:p>
          <a:p>
            <a:pPr algn="ctr"/>
            <a:r>
              <a:rPr lang="en-US" sz="2800" dirty="0"/>
              <a:t>(unobservable)</a:t>
            </a:r>
          </a:p>
        </p:txBody>
      </p:sp>
      <p:pic>
        <p:nvPicPr>
          <p:cNvPr id="54" name="Picture 53">
            <a:extLst>
              <a:ext uri="{FF2B5EF4-FFF2-40B4-BE49-F238E27FC236}">
                <a16:creationId xmlns:a16="http://schemas.microsoft.com/office/drawing/2014/main" id="{DF5107A4-267C-4B47-951E-8C54DF35DF58}"/>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0" b="100000" l="0" r="100000"/>
                    </a14:imgEffect>
                  </a14:imgLayer>
                </a14:imgProps>
              </a:ext>
            </a:extLst>
          </a:blip>
          <a:stretch>
            <a:fillRect/>
          </a:stretch>
        </p:blipFill>
        <p:spPr>
          <a:xfrm flipH="1">
            <a:off x="9288332" y="1324415"/>
            <a:ext cx="1594487" cy="1554283"/>
          </a:xfrm>
          <a:prstGeom prst="rect">
            <a:avLst/>
          </a:prstGeom>
        </p:spPr>
      </p:pic>
      <p:sp>
        <p:nvSpPr>
          <p:cNvPr id="55" name="TextBox 54">
            <a:extLst>
              <a:ext uri="{FF2B5EF4-FFF2-40B4-BE49-F238E27FC236}">
                <a16:creationId xmlns:a16="http://schemas.microsoft.com/office/drawing/2014/main" id="{AFEC5394-A2B6-524A-9F18-6CB7D27AEF3C}"/>
              </a:ext>
            </a:extLst>
          </p:cNvPr>
          <p:cNvSpPr txBox="1"/>
          <p:nvPr/>
        </p:nvSpPr>
        <p:spPr>
          <a:xfrm>
            <a:off x="9397828" y="1842979"/>
            <a:ext cx="1638181" cy="461665"/>
          </a:xfrm>
          <a:prstGeom prst="rect">
            <a:avLst/>
          </a:prstGeom>
          <a:noFill/>
        </p:spPr>
        <p:txBody>
          <a:bodyPr wrap="square" rtlCol="0">
            <a:spAutoFit/>
          </a:bodyPr>
          <a:lstStyle/>
          <a:p>
            <a:r>
              <a:rPr lang="en-US" sz="2400" b="1" dirty="0" err="1">
                <a:solidFill>
                  <a:schemeClr val="bg1"/>
                </a:solidFill>
              </a:rPr>
              <a:t>behaviour</a:t>
            </a:r>
            <a:endParaRPr lang="en-US" sz="2400" b="1" dirty="0">
              <a:solidFill>
                <a:schemeClr val="bg1"/>
              </a:solidFill>
            </a:endParaRPr>
          </a:p>
        </p:txBody>
      </p:sp>
      <p:sp>
        <p:nvSpPr>
          <p:cNvPr id="56" name="TextBox 55">
            <a:extLst>
              <a:ext uri="{FF2B5EF4-FFF2-40B4-BE49-F238E27FC236}">
                <a16:creationId xmlns:a16="http://schemas.microsoft.com/office/drawing/2014/main" id="{7D6B8858-00A1-4F49-9F79-FDF9BC8CDFC9}"/>
              </a:ext>
            </a:extLst>
          </p:cNvPr>
          <p:cNvSpPr txBox="1"/>
          <p:nvPr/>
        </p:nvSpPr>
        <p:spPr>
          <a:xfrm>
            <a:off x="5393522" y="4717328"/>
            <a:ext cx="1330814" cy="523220"/>
          </a:xfrm>
          <a:prstGeom prst="rect">
            <a:avLst/>
          </a:prstGeom>
          <a:noFill/>
        </p:spPr>
        <p:txBody>
          <a:bodyPr wrap="none" rtlCol="0">
            <a:spAutoFit/>
          </a:bodyPr>
          <a:lstStyle/>
          <a:p>
            <a:r>
              <a:rPr lang="en-US" sz="2800" dirty="0">
                <a:solidFill>
                  <a:schemeClr val="bg1">
                    <a:lumMod val="50000"/>
                  </a:schemeClr>
                </a:solidFill>
              </a:rPr>
              <a:t>[model]</a:t>
            </a:r>
          </a:p>
        </p:txBody>
      </p:sp>
      <p:sp>
        <p:nvSpPr>
          <p:cNvPr id="35" name="TextBox 34">
            <a:extLst>
              <a:ext uri="{FF2B5EF4-FFF2-40B4-BE49-F238E27FC236}">
                <a16:creationId xmlns:a16="http://schemas.microsoft.com/office/drawing/2014/main" id="{21C7FDB5-AF95-1919-3834-E8C86B619221}"/>
              </a:ext>
            </a:extLst>
          </p:cNvPr>
          <p:cNvSpPr txBox="1"/>
          <p:nvPr/>
        </p:nvSpPr>
        <p:spPr>
          <a:xfrm>
            <a:off x="5512513" y="1472801"/>
            <a:ext cx="1296748" cy="646331"/>
          </a:xfrm>
          <a:prstGeom prst="rect">
            <a:avLst/>
          </a:prstGeom>
          <a:solidFill>
            <a:schemeClr val="bg1">
              <a:alpha val="37000"/>
            </a:schemeClr>
          </a:solidFill>
          <a:effectLst>
            <a:softEdge rad="63500"/>
          </a:effectLst>
        </p:spPr>
        <p:txBody>
          <a:bodyPr wrap="square" rtlCol="0">
            <a:spAutoFit/>
          </a:bodyPr>
          <a:lstStyle/>
          <a:p>
            <a:pPr algn="ctr"/>
            <a:r>
              <a:rPr lang="en-GB" dirty="0">
                <a:solidFill>
                  <a:schemeClr val="tx1">
                    <a:lumMod val="95000"/>
                    <a:lumOff val="5000"/>
                  </a:schemeClr>
                </a:solidFill>
              </a:rPr>
              <a:t>mind / brain </a:t>
            </a:r>
          </a:p>
        </p:txBody>
      </p:sp>
    </p:spTree>
    <p:extLst>
      <p:ext uri="{BB962C8B-B14F-4D97-AF65-F5344CB8AC3E}">
        <p14:creationId xmlns:p14="http://schemas.microsoft.com/office/powerpoint/2010/main" val="7086283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2">
            <a:extLst>
              <a:ext uri="{FF2B5EF4-FFF2-40B4-BE49-F238E27FC236}">
                <a16:creationId xmlns:a16="http://schemas.microsoft.com/office/drawing/2014/main" id="{3B72BFB9-A37C-7348-8126-C0D3F3EF162B}"/>
              </a:ext>
            </a:extLst>
          </p:cNvPr>
          <p:cNvSpPr>
            <a:spLocks noChangeArrowheads="1"/>
          </p:cNvSpPr>
          <p:nvPr/>
        </p:nvSpPr>
        <p:spPr bwMode="auto">
          <a:xfrm>
            <a:off x="0" y="1"/>
            <a:ext cx="12192000" cy="1012826"/>
          </a:xfrm>
          <a:prstGeom prst="rect">
            <a:avLst/>
          </a:prstGeom>
          <a:gradFill rotWithShape="1">
            <a:gsLst>
              <a:gs pos="0">
                <a:srgbClr val="C0C0C0"/>
              </a:gs>
              <a:gs pos="100000">
                <a:schemeClr val="bg1"/>
              </a:gs>
            </a:gsLst>
            <a:lin ang="0" scaled="1"/>
          </a:gradFill>
          <a:ln w="9525">
            <a:noFill/>
            <a:miter lim="800000"/>
            <a:headEnd/>
            <a:tailEnd/>
          </a:ln>
        </p:spPr>
        <p:txBody>
          <a:bodyPr wrap="none" anchor="ctr">
            <a:prstTxWarp prst="textNoShape">
              <a:avLst/>
            </a:prstTxWarp>
          </a:bodyPr>
          <a:lstStyle/>
          <a:p>
            <a:pPr algn="ctr"/>
            <a:endParaRPr lang="en-US" sz="3600">
              <a:latin typeface="Calibri" charset="0"/>
            </a:endParaRPr>
          </a:p>
        </p:txBody>
      </p:sp>
      <p:pic>
        <p:nvPicPr>
          <p:cNvPr id="15" name="Picture 14">
            <a:extLst>
              <a:ext uri="{FF2B5EF4-FFF2-40B4-BE49-F238E27FC236}">
                <a16:creationId xmlns:a16="http://schemas.microsoft.com/office/drawing/2014/main" id="{21E096F6-AAD7-B44B-9F66-E00ACC191474}"/>
              </a:ext>
            </a:extLst>
          </p:cNvPr>
          <p:cNvPicPr>
            <a:picLocks noChangeAspect="1"/>
          </p:cNvPicPr>
          <p:nvPr/>
        </p:nvPicPr>
        <p:blipFill>
          <a:blip r:embed="rId3"/>
          <a:stretch>
            <a:fillRect/>
          </a:stretch>
        </p:blipFill>
        <p:spPr>
          <a:xfrm>
            <a:off x="11154870" y="-39544"/>
            <a:ext cx="1052370" cy="1052370"/>
          </a:xfrm>
          <a:prstGeom prst="rect">
            <a:avLst/>
          </a:prstGeom>
        </p:spPr>
      </p:pic>
      <p:sp>
        <p:nvSpPr>
          <p:cNvPr id="16" name="Rectangle 3">
            <a:extLst>
              <a:ext uri="{FF2B5EF4-FFF2-40B4-BE49-F238E27FC236}">
                <a16:creationId xmlns:a16="http://schemas.microsoft.com/office/drawing/2014/main" id="{6A80FBBA-D236-874A-BF6D-434D32E98207}"/>
              </a:ext>
            </a:extLst>
          </p:cNvPr>
          <p:cNvSpPr>
            <a:spLocks noChangeArrowheads="1"/>
          </p:cNvSpPr>
          <p:nvPr/>
        </p:nvSpPr>
        <p:spPr bwMode="auto">
          <a:xfrm>
            <a:off x="-1" y="0"/>
            <a:ext cx="11387733" cy="646331"/>
          </a:xfrm>
          <a:prstGeom prst="rect">
            <a:avLst/>
          </a:prstGeom>
          <a:noFill/>
          <a:ln w="9525">
            <a:noFill/>
            <a:miter lim="800000"/>
            <a:headEnd/>
            <a:tailEnd/>
          </a:ln>
        </p:spPr>
        <p:txBody>
          <a:bodyPr wrap="square">
            <a:prstTxWarp prst="textNoShape">
              <a:avLst/>
            </a:prstTxWarp>
            <a:spAutoFit/>
          </a:bodyPr>
          <a:lstStyle/>
          <a:p>
            <a:r>
              <a:rPr lang="en-GB" sz="3600" dirty="0">
                <a:latin typeface="+mj-lt"/>
              </a:rPr>
              <a:t>Interventions</a:t>
            </a:r>
          </a:p>
        </p:txBody>
      </p:sp>
      <p:pic>
        <p:nvPicPr>
          <p:cNvPr id="27" name="Picture 2" descr="Related image">
            <a:extLst>
              <a:ext uri="{FF2B5EF4-FFF2-40B4-BE49-F238E27FC236}">
                <a16:creationId xmlns:a16="http://schemas.microsoft.com/office/drawing/2014/main" id="{837C7C5A-AE8D-0D4B-B08D-36E7F089394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01010" y="1423480"/>
            <a:ext cx="8958179" cy="46845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91962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2">
            <a:extLst>
              <a:ext uri="{FF2B5EF4-FFF2-40B4-BE49-F238E27FC236}">
                <a16:creationId xmlns:a16="http://schemas.microsoft.com/office/drawing/2014/main" id="{3B72BFB9-A37C-7348-8126-C0D3F3EF162B}"/>
              </a:ext>
            </a:extLst>
          </p:cNvPr>
          <p:cNvSpPr>
            <a:spLocks noChangeArrowheads="1"/>
          </p:cNvSpPr>
          <p:nvPr/>
        </p:nvSpPr>
        <p:spPr bwMode="auto">
          <a:xfrm>
            <a:off x="0" y="1"/>
            <a:ext cx="12192000" cy="1012826"/>
          </a:xfrm>
          <a:prstGeom prst="rect">
            <a:avLst/>
          </a:prstGeom>
          <a:gradFill rotWithShape="1">
            <a:gsLst>
              <a:gs pos="0">
                <a:srgbClr val="C0C0C0"/>
              </a:gs>
              <a:gs pos="100000">
                <a:schemeClr val="bg1"/>
              </a:gs>
            </a:gsLst>
            <a:lin ang="0" scaled="1"/>
          </a:gradFill>
          <a:ln w="9525">
            <a:noFill/>
            <a:miter lim="800000"/>
            <a:headEnd/>
            <a:tailEnd/>
          </a:ln>
        </p:spPr>
        <p:txBody>
          <a:bodyPr wrap="none" anchor="ctr">
            <a:prstTxWarp prst="textNoShape">
              <a:avLst/>
            </a:prstTxWarp>
          </a:bodyPr>
          <a:lstStyle/>
          <a:p>
            <a:pPr algn="ctr"/>
            <a:endParaRPr lang="en-US" sz="3600">
              <a:latin typeface="Calibri" charset="0"/>
            </a:endParaRPr>
          </a:p>
        </p:txBody>
      </p:sp>
      <p:pic>
        <p:nvPicPr>
          <p:cNvPr id="15" name="Picture 14">
            <a:extLst>
              <a:ext uri="{FF2B5EF4-FFF2-40B4-BE49-F238E27FC236}">
                <a16:creationId xmlns:a16="http://schemas.microsoft.com/office/drawing/2014/main" id="{21E096F6-AAD7-B44B-9F66-E00ACC191474}"/>
              </a:ext>
            </a:extLst>
          </p:cNvPr>
          <p:cNvPicPr>
            <a:picLocks noChangeAspect="1"/>
          </p:cNvPicPr>
          <p:nvPr/>
        </p:nvPicPr>
        <p:blipFill>
          <a:blip r:embed="rId3"/>
          <a:stretch>
            <a:fillRect/>
          </a:stretch>
        </p:blipFill>
        <p:spPr>
          <a:xfrm>
            <a:off x="11154870" y="-39544"/>
            <a:ext cx="1052370" cy="1052370"/>
          </a:xfrm>
          <a:prstGeom prst="rect">
            <a:avLst/>
          </a:prstGeom>
        </p:spPr>
      </p:pic>
      <p:sp>
        <p:nvSpPr>
          <p:cNvPr id="16" name="Rectangle 3">
            <a:extLst>
              <a:ext uri="{FF2B5EF4-FFF2-40B4-BE49-F238E27FC236}">
                <a16:creationId xmlns:a16="http://schemas.microsoft.com/office/drawing/2014/main" id="{6A80FBBA-D236-874A-BF6D-434D32E98207}"/>
              </a:ext>
            </a:extLst>
          </p:cNvPr>
          <p:cNvSpPr>
            <a:spLocks noChangeArrowheads="1"/>
          </p:cNvSpPr>
          <p:nvPr/>
        </p:nvSpPr>
        <p:spPr bwMode="auto">
          <a:xfrm>
            <a:off x="-1" y="0"/>
            <a:ext cx="11387733" cy="646331"/>
          </a:xfrm>
          <a:prstGeom prst="rect">
            <a:avLst/>
          </a:prstGeom>
          <a:noFill/>
          <a:ln w="9525">
            <a:noFill/>
            <a:miter lim="800000"/>
            <a:headEnd/>
            <a:tailEnd/>
          </a:ln>
        </p:spPr>
        <p:txBody>
          <a:bodyPr wrap="square">
            <a:prstTxWarp prst="textNoShape">
              <a:avLst/>
            </a:prstTxWarp>
            <a:spAutoFit/>
          </a:bodyPr>
          <a:lstStyle/>
          <a:p>
            <a:r>
              <a:rPr lang="en-GB" sz="3600" dirty="0">
                <a:latin typeface="+mj-lt"/>
              </a:rPr>
              <a:t>The information processing approach</a:t>
            </a:r>
          </a:p>
        </p:txBody>
      </p:sp>
      <p:sp>
        <p:nvSpPr>
          <p:cNvPr id="24" name="Rectangle 23">
            <a:extLst>
              <a:ext uri="{FF2B5EF4-FFF2-40B4-BE49-F238E27FC236}">
                <a16:creationId xmlns:a16="http://schemas.microsoft.com/office/drawing/2014/main" id="{8A35B0C9-1E61-FB49-9529-3579623C532C}"/>
              </a:ext>
            </a:extLst>
          </p:cNvPr>
          <p:cNvSpPr/>
          <p:nvPr/>
        </p:nvSpPr>
        <p:spPr>
          <a:xfrm>
            <a:off x="4442123" y="3096461"/>
            <a:ext cx="3120139" cy="2710318"/>
          </a:xfrm>
          <a:prstGeom prst="rect">
            <a:avLst/>
          </a:prstGeom>
          <a:solidFill>
            <a:schemeClr val="bg1"/>
          </a:soli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7200" dirty="0">
              <a:solidFill>
                <a:schemeClr val="bg1">
                  <a:lumMod val="50000"/>
                </a:schemeClr>
              </a:solidFill>
              <a:latin typeface="Times" pitchFamily="2" charset="0"/>
            </a:endParaRPr>
          </a:p>
        </p:txBody>
      </p:sp>
      <p:sp>
        <p:nvSpPr>
          <p:cNvPr id="27" name="Rectangle 26">
            <a:extLst>
              <a:ext uri="{FF2B5EF4-FFF2-40B4-BE49-F238E27FC236}">
                <a16:creationId xmlns:a16="http://schemas.microsoft.com/office/drawing/2014/main" id="{2CCB5606-A629-F94C-9759-043B559F2A8C}"/>
              </a:ext>
            </a:extLst>
          </p:cNvPr>
          <p:cNvSpPr/>
          <p:nvPr/>
        </p:nvSpPr>
        <p:spPr>
          <a:xfrm>
            <a:off x="1097633" y="4455668"/>
            <a:ext cx="842618" cy="1049487"/>
          </a:xfrm>
          <a:prstGeom prst="rect">
            <a:avLst/>
          </a:prstGeom>
          <a:solidFill>
            <a:schemeClr val="bg1"/>
          </a:soli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30" name="Picture 29">
            <a:extLst>
              <a:ext uri="{FF2B5EF4-FFF2-40B4-BE49-F238E27FC236}">
                <a16:creationId xmlns:a16="http://schemas.microsoft.com/office/drawing/2014/main" id="{5E18246B-0856-CE48-B5CD-BD0E1C957214}"/>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0" b="98348" l="950" r="100000"/>
                    </a14:imgEffect>
                  </a14:imgLayer>
                </a14:imgProps>
              </a:ext>
            </a:extLst>
          </a:blip>
          <a:srcRect b="5179"/>
          <a:stretch/>
        </p:blipFill>
        <p:spPr>
          <a:xfrm rot="21345210">
            <a:off x="5188655" y="1304691"/>
            <a:ext cx="1868810" cy="1415626"/>
          </a:xfrm>
          <a:prstGeom prst="rect">
            <a:avLst/>
          </a:prstGeom>
        </p:spPr>
      </p:pic>
      <p:sp>
        <p:nvSpPr>
          <p:cNvPr id="31" name="Rectangle 30">
            <a:extLst>
              <a:ext uri="{FF2B5EF4-FFF2-40B4-BE49-F238E27FC236}">
                <a16:creationId xmlns:a16="http://schemas.microsoft.com/office/drawing/2014/main" id="{E448E0FF-733C-0740-9340-93F0A66CD272}"/>
              </a:ext>
            </a:extLst>
          </p:cNvPr>
          <p:cNvSpPr/>
          <p:nvPr/>
        </p:nvSpPr>
        <p:spPr>
          <a:xfrm>
            <a:off x="8703697" y="3096461"/>
            <a:ext cx="2743200" cy="2710318"/>
          </a:xfrm>
          <a:prstGeom prst="rect">
            <a:avLst/>
          </a:prstGeom>
          <a:solidFill>
            <a:schemeClr val="bg1"/>
          </a:soli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33" name="Picture 32">
            <a:extLst>
              <a:ext uri="{FF2B5EF4-FFF2-40B4-BE49-F238E27FC236}">
                <a16:creationId xmlns:a16="http://schemas.microsoft.com/office/drawing/2014/main" id="{132CA2CA-9001-3A4E-808E-0EEBD8E09F91}"/>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0" b="100000" l="0" r="100000"/>
                    </a14:imgEffect>
                  </a14:imgLayer>
                </a14:imgProps>
              </a:ext>
            </a:extLst>
          </a:blip>
          <a:stretch>
            <a:fillRect/>
          </a:stretch>
        </p:blipFill>
        <p:spPr>
          <a:xfrm flipH="1">
            <a:off x="1369390" y="1270907"/>
            <a:ext cx="1594487" cy="1554283"/>
          </a:xfrm>
          <a:prstGeom prst="rect">
            <a:avLst/>
          </a:prstGeom>
        </p:spPr>
      </p:pic>
      <p:sp>
        <p:nvSpPr>
          <p:cNvPr id="34" name="TextBox 33">
            <a:extLst>
              <a:ext uri="{FF2B5EF4-FFF2-40B4-BE49-F238E27FC236}">
                <a16:creationId xmlns:a16="http://schemas.microsoft.com/office/drawing/2014/main" id="{0FF72124-D7E1-D942-A63F-8AF29D38AB8E}"/>
              </a:ext>
            </a:extLst>
          </p:cNvPr>
          <p:cNvSpPr txBox="1"/>
          <p:nvPr/>
        </p:nvSpPr>
        <p:spPr>
          <a:xfrm>
            <a:off x="1389637" y="1784669"/>
            <a:ext cx="1638181" cy="461665"/>
          </a:xfrm>
          <a:prstGeom prst="rect">
            <a:avLst/>
          </a:prstGeom>
          <a:noFill/>
        </p:spPr>
        <p:txBody>
          <a:bodyPr wrap="square" rtlCol="0">
            <a:spAutoFit/>
          </a:bodyPr>
          <a:lstStyle/>
          <a:p>
            <a:r>
              <a:rPr lang="en-US" sz="2400" b="1" dirty="0">
                <a:solidFill>
                  <a:schemeClr val="bg1"/>
                </a:solidFill>
              </a:rPr>
              <a:t>stimulation</a:t>
            </a:r>
          </a:p>
        </p:txBody>
      </p:sp>
      <p:sp>
        <p:nvSpPr>
          <p:cNvPr id="37" name="Rectangle 36">
            <a:extLst>
              <a:ext uri="{FF2B5EF4-FFF2-40B4-BE49-F238E27FC236}">
                <a16:creationId xmlns:a16="http://schemas.microsoft.com/office/drawing/2014/main" id="{A36A7C9F-7164-C941-AD9A-6EBC94F4EE94}"/>
              </a:ext>
            </a:extLst>
          </p:cNvPr>
          <p:cNvSpPr/>
          <p:nvPr/>
        </p:nvSpPr>
        <p:spPr>
          <a:xfrm>
            <a:off x="822780" y="3096461"/>
            <a:ext cx="2743200" cy="2710318"/>
          </a:xfrm>
          <a:prstGeom prst="rect">
            <a:avLst/>
          </a:prstGeom>
          <a:solidFill>
            <a:schemeClr val="bg1"/>
          </a:soli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39" name="Picture 4" descr="Image result for grating stimulus">
            <a:extLst>
              <a:ext uri="{FF2B5EF4-FFF2-40B4-BE49-F238E27FC236}">
                <a16:creationId xmlns:a16="http://schemas.microsoft.com/office/drawing/2014/main" id="{85A701B7-D5A9-8F43-A043-44B6C47C5EC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43159" y="3292974"/>
            <a:ext cx="755827" cy="755827"/>
          </a:xfrm>
          <a:prstGeom prst="rect">
            <a:avLst/>
          </a:prstGeom>
          <a:noFill/>
          <a:extLst>
            <a:ext uri="{909E8E84-426E-40DD-AFC4-6F175D3DCCD1}">
              <a14:hiddenFill xmlns:a14="http://schemas.microsoft.com/office/drawing/2010/main">
                <a:solidFill>
                  <a:srgbClr val="FFFFFF"/>
                </a:solidFill>
              </a14:hiddenFill>
            </a:ext>
          </a:extLst>
        </p:spPr>
      </p:pic>
      <p:sp>
        <p:nvSpPr>
          <p:cNvPr id="42" name="AutoShape 6" descr="Image result for music">
            <a:extLst>
              <a:ext uri="{FF2B5EF4-FFF2-40B4-BE49-F238E27FC236}">
                <a16:creationId xmlns:a16="http://schemas.microsoft.com/office/drawing/2014/main" id="{242CF864-979C-0F4C-8262-EEE216326752}"/>
              </a:ext>
            </a:extLst>
          </p:cNvPr>
          <p:cNvSpPr>
            <a:spLocks noChangeAspect="1" noChangeArrowheads="1"/>
          </p:cNvSpPr>
          <p:nvPr/>
        </p:nvSpPr>
        <p:spPr bwMode="auto">
          <a:xfrm>
            <a:off x="8145405" y="1535498"/>
            <a:ext cx="45719" cy="4571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3" name="Picture 8" descr="Image result for music">
            <a:extLst>
              <a:ext uri="{FF2B5EF4-FFF2-40B4-BE49-F238E27FC236}">
                <a16:creationId xmlns:a16="http://schemas.microsoft.com/office/drawing/2014/main" id="{DEFDEBFD-48BB-F147-BAFE-E8E5F0A1F23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113131" y="3389211"/>
            <a:ext cx="1065261" cy="627001"/>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10" descr="Image result for face">
            <a:extLst>
              <a:ext uri="{FF2B5EF4-FFF2-40B4-BE49-F238E27FC236}">
                <a16:creationId xmlns:a16="http://schemas.microsoft.com/office/drawing/2014/main" id="{28F6C4C5-0794-8245-A632-A9232C39B103}"/>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50862"/>
          <a:stretch/>
        </p:blipFill>
        <p:spPr bwMode="auto">
          <a:xfrm>
            <a:off x="1121939" y="4294529"/>
            <a:ext cx="919775" cy="1166011"/>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12" descr="Image result for word list">
            <a:extLst>
              <a:ext uri="{FF2B5EF4-FFF2-40B4-BE49-F238E27FC236}">
                <a16:creationId xmlns:a16="http://schemas.microsoft.com/office/drawing/2014/main" id="{79DDCC85-6910-8E48-9311-55C6B855FCB4}"/>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r="73677" b="51111"/>
          <a:stretch/>
        </p:blipFill>
        <p:spPr bwMode="auto">
          <a:xfrm>
            <a:off x="2283035" y="3981974"/>
            <a:ext cx="1254810" cy="1470261"/>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14" descr="Related image">
            <a:extLst>
              <a:ext uri="{FF2B5EF4-FFF2-40B4-BE49-F238E27FC236}">
                <a16:creationId xmlns:a16="http://schemas.microsoft.com/office/drawing/2014/main" id="{61C53FBB-D049-734D-8D5D-EC4EC5E6BC79}"/>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906173" y="3245139"/>
            <a:ext cx="1615528" cy="1086721"/>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16" descr="Image result for eyetracking scan path">
            <a:extLst>
              <a:ext uri="{FF2B5EF4-FFF2-40B4-BE49-F238E27FC236}">
                <a16:creationId xmlns:a16="http://schemas.microsoft.com/office/drawing/2014/main" id="{E8E17A4B-1999-B242-8CF7-D10B0DA9838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503767" y="4166798"/>
            <a:ext cx="796744" cy="1199916"/>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18" descr="Image result for galvanic skin response">
            <a:extLst>
              <a:ext uri="{FF2B5EF4-FFF2-40B4-BE49-F238E27FC236}">
                <a16:creationId xmlns:a16="http://schemas.microsoft.com/office/drawing/2014/main" id="{D0985D26-96DF-FD40-BC51-C364C0D2951D}"/>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948449" y="4594106"/>
            <a:ext cx="1144605" cy="772608"/>
          </a:xfrm>
          <a:prstGeom prst="rect">
            <a:avLst/>
          </a:prstGeom>
          <a:noFill/>
          <a:extLst>
            <a:ext uri="{909E8E84-426E-40DD-AFC4-6F175D3DCCD1}">
              <a14:hiddenFill xmlns:a14="http://schemas.microsoft.com/office/drawing/2010/main">
                <a:solidFill>
                  <a:srgbClr val="FFFFFF"/>
                </a:solidFill>
              </a14:hiddenFill>
            </a:ext>
          </a:extLst>
        </p:spPr>
      </p:pic>
      <p:sp>
        <p:nvSpPr>
          <p:cNvPr id="49" name="Right Arrow 48">
            <a:extLst>
              <a:ext uri="{FF2B5EF4-FFF2-40B4-BE49-F238E27FC236}">
                <a16:creationId xmlns:a16="http://schemas.microsoft.com/office/drawing/2014/main" id="{71D83810-A247-FF4A-A83C-F2A3635EA7EF}"/>
              </a:ext>
            </a:extLst>
          </p:cNvPr>
          <p:cNvSpPr/>
          <p:nvPr/>
        </p:nvSpPr>
        <p:spPr>
          <a:xfrm>
            <a:off x="3605793" y="1689144"/>
            <a:ext cx="1117600" cy="812800"/>
          </a:xfrm>
          <a:prstGeom prst="rightArrow">
            <a:avLst/>
          </a:prstGeom>
          <a:gradFill>
            <a:gsLst>
              <a:gs pos="0">
                <a:schemeClr val="bg1"/>
              </a:gs>
              <a:gs pos="100000">
                <a:schemeClr val="bg1">
                  <a:lumMod val="50000"/>
                </a:schemeClr>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Right Arrow 49">
            <a:extLst>
              <a:ext uri="{FF2B5EF4-FFF2-40B4-BE49-F238E27FC236}">
                <a16:creationId xmlns:a16="http://schemas.microsoft.com/office/drawing/2014/main" id="{D139A86A-0BA6-BF40-B938-08ABF00D8833}"/>
              </a:ext>
            </a:extLst>
          </p:cNvPr>
          <p:cNvSpPr/>
          <p:nvPr/>
        </p:nvSpPr>
        <p:spPr>
          <a:xfrm>
            <a:off x="7552768" y="1707677"/>
            <a:ext cx="1117600" cy="812800"/>
          </a:xfrm>
          <a:prstGeom prst="rightArrow">
            <a:avLst/>
          </a:prstGeom>
          <a:gradFill>
            <a:gsLst>
              <a:gs pos="0">
                <a:schemeClr val="bg1"/>
              </a:gs>
              <a:gs pos="100000">
                <a:schemeClr val="bg1">
                  <a:lumMod val="50000"/>
                </a:schemeClr>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BED59E2E-E34D-AD44-B9CB-E25ABBDB91A8}"/>
              </a:ext>
            </a:extLst>
          </p:cNvPr>
          <p:cNvSpPr txBox="1"/>
          <p:nvPr/>
        </p:nvSpPr>
        <p:spPr>
          <a:xfrm>
            <a:off x="8316099" y="5847154"/>
            <a:ext cx="3577456" cy="954107"/>
          </a:xfrm>
          <a:prstGeom prst="rect">
            <a:avLst/>
          </a:prstGeom>
          <a:noFill/>
        </p:spPr>
        <p:txBody>
          <a:bodyPr wrap="square" rtlCol="0">
            <a:spAutoFit/>
          </a:bodyPr>
          <a:lstStyle/>
          <a:p>
            <a:pPr algn="ctr"/>
            <a:r>
              <a:rPr lang="en-US" sz="2800" dirty="0"/>
              <a:t>output </a:t>
            </a:r>
          </a:p>
          <a:p>
            <a:pPr algn="ctr"/>
            <a:r>
              <a:rPr lang="en-US" sz="2800" dirty="0"/>
              <a:t>(measured)</a:t>
            </a:r>
          </a:p>
        </p:txBody>
      </p:sp>
      <p:sp>
        <p:nvSpPr>
          <p:cNvPr id="52" name="TextBox 51">
            <a:extLst>
              <a:ext uri="{FF2B5EF4-FFF2-40B4-BE49-F238E27FC236}">
                <a16:creationId xmlns:a16="http://schemas.microsoft.com/office/drawing/2014/main" id="{FCF5ABB0-676C-DA49-8619-3A7CDB1F5D93}"/>
              </a:ext>
            </a:extLst>
          </p:cNvPr>
          <p:cNvSpPr txBox="1"/>
          <p:nvPr/>
        </p:nvSpPr>
        <p:spPr>
          <a:xfrm>
            <a:off x="776811" y="5858706"/>
            <a:ext cx="2702134" cy="954107"/>
          </a:xfrm>
          <a:prstGeom prst="rect">
            <a:avLst/>
          </a:prstGeom>
          <a:noFill/>
        </p:spPr>
        <p:txBody>
          <a:bodyPr wrap="square" rtlCol="0">
            <a:spAutoFit/>
          </a:bodyPr>
          <a:lstStyle/>
          <a:p>
            <a:pPr algn="ctr"/>
            <a:r>
              <a:rPr lang="en-US" sz="2800" dirty="0"/>
              <a:t>input </a:t>
            </a:r>
          </a:p>
          <a:p>
            <a:pPr algn="ctr"/>
            <a:r>
              <a:rPr lang="en-US" sz="2800" dirty="0"/>
              <a:t>(known)</a:t>
            </a:r>
          </a:p>
        </p:txBody>
      </p:sp>
      <p:sp>
        <p:nvSpPr>
          <p:cNvPr id="53" name="TextBox 52">
            <a:extLst>
              <a:ext uri="{FF2B5EF4-FFF2-40B4-BE49-F238E27FC236}">
                <a16:creationId xmlns:a16="http://schemas.microsoft.com/office/drawing/2014/main" id="{AF150B01-9792-6F48-AF23-5604B5F8C2A6}"/>
              </a:ext>
            </a:extLst>
          </p:cNvPr>
          <p:cNvSpPr txBox="1"/>
          <p:nvPr/>
        </p:nvSpPr>
        <p:spPr>
          <a:xfrm>
            <a:off x="4847969" y="5863826"/>
            <a:ext cx="2507680" cy="954107"/>
          </a:xfrm>
          <a:prstGeom prst="rect">
            <a:avLst/>
          </a:prstGeom>
          <a:noFill/>
        </p:spPr>
        <p:txBody>
          <a:bodyPr wrap="square" rtlCol="0">
            <a:spAutoFit/>
          </a:bodyPr>
          <a:lstStyle/>
          <a:p>
            <a:pPr algn="ctr"/>
            <a:r>
              <a:rPr lang="en-US" sz="2800" dirty="0"/>
              <a:t>model</a:t>
            </a:r>
          </a:p>
          <a:p>
            <a:pPr algn="ctr"/>
            <a:r>
              <a:rPr lang="en-US" sz="2800" dirty="0"/>
              <a:t>(inferred)</a:t>
            </a:r>
          </a:p>
        </p:txBody>
      </p:sp>
      <p:pic>
        <p:nvPicPr>
          <p:cNvPr id="54" name="Picture 53">
            <a:extLst>
              <a:ext uri="{FF2B5EF4-FFF2-40B4-BE49-F238E27FC236}">
                <a16:creationId xmlns:a16="http://schemas.microsoft.com/office/drawing/2014/main" id="{DF5107A4-267C-4B47-951E-8C54DF35DF58}"/>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0" b="100000" l="0" r="100000"/>
                    </a14:imgEffect>
                  </a14:imgLayer>
                </a14:imgProps>
              </a:ext>
            </a:extLst>
          </a:blip>
          <a:stretch>
            <a:fillRect/>
          </a:stretch>
        </p:blipFill>
        <p:spPr>
          <a:xfrm flipH="1">
            <a:off x="9288332" y="1324415"/>
            <a:ext cx="1594487" cy="1554283"/>
          </a:xfrm>
          <a:prstGeom prst="rect">
            <a:avLst/>
          </a:prstGeom>
        </p:spPr>
      </p:pic>
      <p:sp>
        <p:nvSpPr>
          <p:cNvPr id="55" name="TextBox 54">
            <a:extLst>
              <a:ext uri="{FF2B5EF4-FFF2-40B4-BE49-F238E27FC236}">
                <a16:creationId xmlns:a16="http://schemas.microsoft.com/office/drawing/2014/main" id="{AFEC5394-A2B6-524A-9F18-6CB7D27AEF3C}"/>
              </a:ext>
            </a:extLst>
          </p:cNvPr>
          <p:cNvSpPr txBox="1"/>
          <p:nvPr/>
        </p:nvSpPr>
        <p:spPr>
          <a:xfrm>
            <a:off x="9397828" y="1842979"/>
            <a:ext cx="1638181" cy="461665"/>
          </a:xfrm>
          <a:prstGeom prst="rect">
            <a:avLst/>
          </a:prstGeom>
          <a:noFill/>
        </p:spPr>
        <p:txBody>
          <a:bodyPr wrap="square" rtlCol="0">
            <a:spAutoFit/>
          </a:bodyPr>
          <a:lstStyle/>
          <a:p>
            <a:r>
              <a:rPr lang="en-US" sz="2400" b="1" dirty="0" err="1">
                <a:solidFill>
                  <a:schemeClr val="bg1"/>
                </a:solidFill>
              </a:rPr>
              <a:t>behaviour</a:t>
            </a:r>
            <a:endParaRPr lang="en-US" sz="2400" b="1" dirty="0">
              <a:solidFill>
                <a:schemeClr val="bg1"/>
              </a:solidFill>
            </a:endParaRPr>
          </a:p>
        </p:txBody>
      </p:sp>
      <p:pic>
        <p:nvPicPr>
          <p:cNvPr id="29" name="Picture 28" descr="Screen Shot 2016-11-29 at 12.18.44.png">
            <a:extLst>
              <a:ext uri="{FF2B5EF4-FFF2-40B4-BE49-F238E27FC236}">
                <a16:creationId xmlns:a16="http://schemas.microsoft.com/office/drawing/2014/main" id="{F4AAF777-B917-4DC4-EE3D-01333C0EEE41}"/>
              </a:ext>
            </a:extLst>
          </p:cNvPr>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rot="16200000">
            <a:off x="6280146" y="4454128"/>
            <a:ext cx="1309414" cy="911370"/>
          </a:xfrm>
          <a:prstGeom prst="rect">
            <a:avLst/>
          </a:prstGeom>
        </p:spPr>
      </p:pic>
      <p:pic>
        <p:nvPicPr>
          <p:cNvPr id="35" name="Picture 34" descr="Diagram&#10;&#10;Description automatically generated">
            <a:extLst>
              <a:ext uri="{FF2B5EF4-FFF2-40B4-BE49-F238E27FC236}">
                <a16:creationId xmlns:a16="http://schemas.microsoft.com/office/drawing/2014/main" id="{41DFAA67-3718-B5E5-7797-63C2B96C6A8C}"/>
              </a:ext>
            </a:extLst>
          </p:cNvPr>
          <p:cNvPicPr>
            <a:picLocks noChangeAspect="1"/>
          </p:cNvPicPr>
          <p:nvPr/>
        </p:nvPicPr>
        <p:blipFill>
          <a:blip r:embed="rId16"/>
          <a:stretch>
            <a:fillRect/>
          </a:stretch>
        </p:blipFill>
        <p:spPr>
          <a:xfrm>
            <a:off x="4708305" y="3202900"/>
            <a:ext cx="1734769" cy="1696219"/>
          </a:xfrm>
          <a:prstGeom prst="rect">
            <a:avLst/>
          </a:prstGeom>
        </p:spPr>
      </p:pic>
      <mc:AlternateContent xmlns:mc="http://schemas.openxmlformats.org/markup-compatibility/2006" xmlns:a14="http://schemas.microsoft.com/office/drawing/2010/main">
        <mc:Choice Requires="a14">
          <p:sp>
            <p:nvSpPr>
              <p:cNvPr id="36" name="Rectangle 35">
                <a:extLst>
                  <a:ext uri="{FF2B5EF4-FFF2-40B4-BE49-F238E27FC236}">
                    <a16:creationId xmlns:a16="http://schemas.microsoft.com/office/drawing/2014/main" id="{B1C2AF27-B97A-9620-28AA-B906B7509891}"/>
                  </a:ext>
                </a:extLst>
              </p:cNvPr>
              <p:cNvSpPr/>
              <p:nvPr/>
            </p:nvSpPr>
            <p:spPr>
              <a:xfrm>
                <a:off x="4647309" y="5017214"/>
                <a:ext cx="173476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GB" sz="2400" i="1" smtClean="0">
                          <a:latin typeface="Cambria Math" panose="02040503050406030204" pitchFamily="18" charset="0"/>
                        </a:rPr>
                        <m:t>𝑦</m:t>
                      </m:r>
                      <m:r>
                        <a:rPr lang="en-GB" sz="2400" i="1">
                          <a:latin typeface="Cambria Math" panose="02040503050406030204" pitchFamily="18" charset="0"/>
                        </a:rPr>
                        <m:t>=</m:t>
                      </m:r>
                      <m:r>
                        <a:rPr lang="en-GB" sz="2400" i="1" smtClean="0">
                          <a:latin typeface="Cambria Math" panose="02040503050406030204" pitchFamily="18" charset="0"/>
                        </a:rPr>
                        <m:t>𝑓</m:t>
                      </m:r>
                      <m:r>
                        <a:rPr lang="en-GB" sz="2400" i="1" smtClean="0">
                          <a:latin typeface="Cambria Math" panose="02040503050406030204" pitchFamily="18" charset="0"/>
                        </a:rPr>
                        <m:t>(</m:t>
                      </m:r>
                      <m:r>
                        <a:rPr lang="en-GB" sz="2400" b="0" i="1" smtClean="0">
                          <a:latin typeface="Cambria Math" panose="02040503050406030204" pitchFamily="18" charset="0"/>
                        </a:rPr>
                        <m:t>𝑥</m:t>
                      </m:r>
                      <m:r>
                        <a:rPr lang="en-GB" sz="2400" i="1">
                          <a:latin typeface="Cambria Math" panose="02040503050406030204" pitchFamily="18" charset="0"/>
                        </a:rPr>
                        <m:t>,</m:t>
                      </m:r>
                      <m:r>
                        <a:rPr lang="en-GB" sz="2400" i="1">
                          <a:latin typeface="Cambria Math" panose="02040503050406030204" pitchFamily="18" charset="0"/>
                          <a:ea typeface="Cambria Math" panose="02040503050406030204" pitchFamily="18" charset="0"/>
                        </a:rPr>
                        <m:t>𝜃</m:t>
                      </m:r>
                      <m:r>
                        <a:rPr lang="en-GB" sz="2400" i="1">
                          <a:latin typeface="Cambria Math" panose="02040503050406030204" pitchFamily="18" charset="0"/>
                        </a:rPr>
                        <m:t>)</m:t>
                      </m:r>
                    </m:oMath>
                  </m:oMathPara>
                </a14:m>
                <a:endParaRPr lang="en-GB" sz="2400" dirty="0"/>
              </a:p>
            </p:txBody>
          </p:sp>
        </mc:Choice>
        <mc:Fallback xmlns="">
          <p:sp>
            <p:nvSpPr>
              <p:cNvPr id="36" name="Rectangle 35">
                <a:extLst>
                  <a:ext uri="{FF2B5EF4-FFF2-40B4-BE49-F238E27FC236}">
                    <a16:creationId xmlns:a16="http://schemas.microsoft.com/office/drawing/2014/main" id="{B1C2AF27-B97A-9620-28AA-B906B7509891}"/>
                  </a:ext>
                </a:extLst>
              </p:cNvPr>
              <p:cNvSpPr>
                <a:spLocks noRot="1" noChangeAspect="1" noMove="1" noResize="1" noEditPoints="1" noAdjustHandles="1" noChangeArrowheads="1" noChangeShapeType="1" noTextEdit="1"/>
              </p:cNvSpPr>
              <p:nvPr/>
            </p:nvSpPr>
            <p:spPr>
              <a:xfrm>
                <a:off x="4647309" y="5017214"/>
                <a:ext cx="1734769" cy="461665"/>
              </a:xfrm>
              <a:prstGeom prst="rect">
                <a:avLst/>
              </a:prstGeom>
              <a:blipFill>
                <a:blip r:embed="rId17"/>
                <a:stretch>
                  <a:fillRect r="-725" b="-16216"/>
                </a:stretch>
              </a:blipFill>
            </p:spPr>
            <p:txBody>
              <a:bodyPr/>
              <a:lstStyle/>
              <a:p>
                <a:r>
                  <a:rPr lang="en-GB">
                    <a:noFill/>
                  </a:rPr>
                  <a:t> </a:t>
                </a:r>
              </a:p>
            </p:txBody>
          </p:sp>
        </mc:Fallback>
      </mc:AlternateContent>
      <p:sp>
        <p:nvSpPr>
          <p:cNvPr id="38" name="TextBox 37">
            <a:extLst>
              <a:ext uri="{FF2B5EF4-FFF2-40B4-BE49-F238E27FC236}">
                <a16:creationId xmlns:a16="http://schemas.microsoft.com/office/drawing/2014/main" id="{9DFD5744-4A6F-6DDC-5D81-1C24DB658E0E}"/>
              </a:ext>
            </a:extLst>
          </p:cNvPr>
          <p:cNvSpPr txBox="1"/>
          <p:nvPr/>
        </p:nvSpPr>
        <p:spPr>
          <a:xfrm>
            <a:off x="5512513" y="1472801"/>
            <a:ext cx="1296748" cy="646331"/>
          </a:xfrm>
          <a:prstGeom prst="rect">
            <a:avLst/>
          </a:prstGeom>
          <a:solidFill>
            <a:schemeClr val="bg1">
              <a:alpha val="37000"/>
            </a:schemeClr>
          </a:solidFill>
          <a:effectLst>
            <a:softEdge rad="63500"/>
          </a:effectLst>
        </p:spPr>
        <p:txBody>
          <a:bodyPr wrap="square" rtlCol="0">
            <a:spAutoFit/>
          </a:bodyPr>
          <a:lstStyle/>
          <a:p>
            <a:pPr algn="ctr"/>
            <a:r>
              <a:rPr lang="en-GB" dirty="0">
                <a:solidFill>
                  <a:schemeClr val="tx1">
                    <a:lumMod val="95000"/>
                    <a:lumOff val="5000"/>
                  </a:schemeClr>
                </a:solidFill>
              </a:rPr>
              <a:t>mind / brain </a:t>
            </a:r>
          </a:p>
        </p:txBody>
      </p:sp>
    </p:spTree>
    <p:extLst>
      <p:ext uri="{BB962C8B-B14F-4D97-AF65-F5344CB8AC3E}">
        <p14:creationId xmlns:p14="http://schemas.microsoft.com/office/powerpoint/2010/main" val="19914247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Box 31">
            <a:extLst>
              <a:ext uri="{FF2B5EF4-FFF2-40B4-BE49-F238E27FC236}">
                <a16:creationId xmlns:a16="http://schemas.microsoft.com/office/drawing/2014/main" id="{8DD72AF1-B47D-8748-BBC4-387D1EA023C5}"/>
              </a:ext>
            </a:extLst>
          </p:cNvPr>
          <p:cNvSpPr txBox="1"/>
          <p:nvPr/>
        </p:nvSpPr>
        <p:spPr>
          <a:xfrm>
            <a:off x="8791364" y="3540692"/>
            <a:ext cx="952192" cy="954107"/>
          </a:xfrm>
          <a:prstGeom prst="rect">
            <a:avLst/>
          </a:prstGeom>
          <a:noFill/>
          <a:ln>
            <a:solidFill>
              <a:schemeClr val="bg1">
                <a:lumMod val="65000"/>
              </a:schemeClr>
            </a:solidFill>
          </a:ln>
        </p:spPr>
        <p:txBody>
          <a:bodyPr wrap="square" rtlCol="0">
            <a:spAutoFit/>
          </a:bodyPr>
          <a:lstStyle/>
          <a:p>
            <a:pPr algn="ctr"/>
            <a:r>
              <a:rPr lang="en-US" sz="1400" dirty="0"/>
              <a:t>CPU</a:t>
            </a:r>
          </a:p>
          <a:p>
            <a:pPr algn="ctr"/>
            <a:r>
              <a:rPr lang="en-US" sz="1400" dirty="0"/>
              <a:t>(Cat Processing Unit)</a:t>
            </a:r>
          </a:p>
        </p:txBody>
      </p:sp>
      <p:pic>
        <p:nvPicPr>
          <p:cNvPr id="34" name="Picture 6" descr="Image result for robotic cat drawing">
            <a:extLst>
              <a:ext uri="{FF2B5EF4-FFF2-40B4-BE49-F238E27FC236}">
                <a16:creationId xmlns:a16="http://schemas.microsoft.com/office/drawing/2014/main" id="{D039C06A-414E-5547-87FC-3C15DD5ED49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0512" t="63157" r="30299"/>
          <a:stretch/>
        </p:blipFill>
        <p:spPr bwMode="auto">
          <a:xfrm>
            <a:off x="4476012" y="3552957"/>
            <a:ext cx="1200432" cy="1779134"/>
          </a:xfrm>
          <a:prstGeom prst="rect">
            <a:avLst/>
          </a:prstGeom>
          <a:noFill/>
          <a:extLst>
            <a:ext uri="{909E8E84-426E-40DD-AFC4-6F175D3DCCD1}">
              <a14:hiddenFill xmlns:a14="http://schemas.microsoft.com/office/drawing/2010/main">
                <a:solidFill>
                  <a:srgbClr val="FFFFFF"/>
                </a:solidFill>
              </a14:hiddenFill>
            </a:ext>
          </a:extLst>
        </p:spPr>
      </p:pic>
      <p:sp>
        <p:nvSpPr>
          <p:cNvPr id="37" name="TextBox 36">
            <a:extLst>
              <a:ext uri="{FF2B5EF4-FFF2-40B4-BE49-F238E27FC236}">
                <a16:creationId xmlns:a16="http://schemas.microsoft.com/office/drawing/2014/main" id="{3FCBBBF3-7709-6E44-B453-C673FE17F6B6}"/>
              </a:ext>
            </a:extLst>
          </p:cNvPr>
          <p:cNvSpPr txBox="1"/>
          <p:nvPr/>
        </p:nvSpPr>
        <p:spPr>
          <a:xfrm>
            <a:off x="8179394" y="6442369"/>
            <a:ext cx="3955475" cy="369332"/>
          </a:xfrm>
          <a:prstGeom prst="rect">
            <a:avLst/>
          </a:prstGeom>
          <a:noFill/>
        </p:spPr>
        <p:txBody>
          <a:bodyPr wrap="square" rtlCol="0">
            <a:spAutoFit/>
          </a:bodyPr>
          <a:lstStyle/>
          <a:p>
            <a:pPr algn="r"/>
            <a:r>
              <a:rPr lang="en-US" dirty="0"/>
              <a:t>Norbert Weiner, Founder of Cybernetics</a:t>
            </a:r>
          </a:p>
        </p:txBody>
      </p:sp>
      <p:pic>
        <p:nvPicPr>
          <p:cNvPr id="38" name="Picture 4" descr="Image result for image cat">
            <a:extLst>
              <a:ext uri="{FF2B5EF4-FFF2-40B4-BE49-F238E27FC236}">
                <a16:creationId xmlns:a16="http://schemas.microsoft.com/office/drawing/2014/main" id="{6BD9FC04-4CBA-D748-B900-2205C6C8B65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02544" y="1155245"/>
            <a:ext cx="2043323" cy="1482275"/>
          </a:xfrm>
          <a:prstGeom prst="rect">
            <a:avLst/>
          </a:prstGeom>
          <a:noFill/>
          <a:extLst>
            <a:ext uri="{909E8E84-426E-40DD-AFC4-6F175D3DCCD1}">
              <a14:hiddenFill xmlns:a14="http://schemas.microsoft.com/office/drawing/2010/main">
                <a:solidFill>
                  <a:srgbClr val="FFFFFF"/>
                </a:solidFill>
              </a14:hiddenFill>
            </a:ext>
          </a:extLst>
        </p:spPr>
      </p:pic>
      <p:sp>
        <p:nvSpPr>
          <p:cNvPr id="39" name="Rectangle 38">
            <a:extLst>
              <a:ext uri="{FF2B5EF4-FFF2-40B4-BE49-F238E27FC236}">
                <a16:creationId xmlns:a16="http://schemas.microsoft.com/office/drawing/2014/main" id="{EA111C72-9300-0D4C-B1EF-7A29E8AE218A}"/>
              </a:ext>
            </a:extLst>
          </p:cNvPr>
          <p:cNvSpPr/>
          <p:nvPr/>
        </p:nvSpPr>
        <p:spPr>
          <a:xfrm>
            <a:off x="500254" y="5506876"/>
            <a:ext cx="10654616" cy="1200329"/>
          </a:xfrm>
          <a:prstGeom prst="rect">
            <a:avLst/>
          </a:prstGeom>
        </p:spPr>
        <p:txBody>
          <a:bodyPr wrap="square">
            <a:spAutoFit/>
          </a:bodyPr>
          <a:lstStyle/>
          <a:p>
            <a:r>
              <a:rPr lang="en-GB" sz="3600" dirty="0">
                <a:latin typeface="Times" pitchFamily="2" charset="0"/>
                <a:ea typeface="Hiragino Kaku Gothic ProN W3" panose="020B0300000000000000" pitchFamily="34" charset="-128"/>
              </a:rPr>
              <a:t>“The best model of a cat is another cat, or preferably the same cat”</a:t>
            </a:r>
            <a:endParaRPr lang="en-US" sz="3600" dirty="0">
              <a:latin typeface="Times" pitchFamily="2" charset="0"/>
              <a:ea typeface="Hiragino Kaku Gothic ProN W3" panose="020B0300000000000000" pitchFamily="34" charset="-128"/>
            </a:endParaRPr>
          </a:p>
        </p:txBody>
      </p:sp>
      <p:sp>
        <p:nvSpPr>
          <p:cNvPr id="40" name="TextBox 39">
            <a:extLst>
              <a:ext uri="{FF2B5EF4-FFF2-40B4-BE49-F238E27FC236}">
                <a16:creationId xmlns:a16="http://schemas.microsoft.com/office/drawing/2014/main" id="{836EED53-DCED-AA44-9310-E0FF0E4AD8A9}"/>
              </a:ext>
            </a:extLst>
          </p:cNvPr>
          <p:cNvSpPr txBox="1"/>
          <p:nvPr/>
        </p:nvSpPr>
        <p:spPr>
          <a:xfrm>
            <a:off x="5075215" y="1126340"/>
            <a:ext cx="1388009" cy="369332"/>
          </a:xfrm>
          <a:prstGeom prst="rect">
            <a:avLst/>
          </a:prstGeom>
          <a:noFill/>
        </p:spPr>
        <p:txBody>
          <a:bodyPr wrap="none" rtlCol="0">
            <a:spAutoFit/>
          </a:bodyPr>
          <a:lstStyle/>
          <a:p>
            <a:r>
              <a:rPr lang="en-US" dirty="0"/>
              <a:t>ground truth</a:t>
            </a:r>
          </a:p>
        </p:txBody>
      </p:sp>
      <p:sp>
        <p:nvSpPr>
          <p:cNvPr id="41" name="TextBox 40">
            <a:extLst>
              <a:ext uri="{FF2B5EF4-FFF2-40B4-BE49-F238E27FC236}">
                <a16:creationId xmlns:a16="http://schemas.microsoft.com/office/drawing/2014/main" id="{769F3C05-E28B-4643-909C-DB33D2F3A450}"/>
              </a:ext>
            </a:extLst>
          </p:cNvPr>
          <p:cNvSpPr txBox="1"/>
          <p:nvPr/>
        </p:nvSpPr>
        <p:spPr>
          <a:xfrm>
            <a:off x="3316527" y="4171633"/>
            <a:ext cx="1159485" cy="646331"/>
          </a:xfrm>
          <a:prstGeom prst="rect">
            <a:avLst/>
          </a:prstGeom>
          <a:noFill/>
        </p:spPr>
        <p:txBody>
          <a:bodyPr wrap="none" rtlCol="0">
            <a:spAutoFit/>
          </a:bodyPr>
          <a:lstStyle/>
          <a:p>
            <a:r>
              <a:rPr lang="en-US" dirty="0">
                <a:solidFill>
                  <a:schemeClr val="accent1"/>
                </a:solidFill>
              </a:rPr>
              <a:t>simulated </a:t>
            </a:r>
          </a:p>
          <a:p>
            <a:r>
              <a:rPr lang="en-US" dirty="0">
                <a:solidFill>
                  <a:schemeClr val="accent1"/>
                </a:solidFill>
              </a:rPr>
              <a:t>(robotics)</a:t>
            </a:r>
          </a:p>
        </p:txBody>
      </p:sp>
      <p:pic>
        <p:nvPicPr>
          <p:cNvPr id="42" name="Picture 4" descr="Image result for image cat">
            <a:extLst>
              <a:ext uri="{FF2B5EF4-FFF2-40B4-BE49-F238E27FC236}">
                <a16:creationId xmlns:a16="http://schemas.microsoft.com/office/drawing/2014/main" id="{F91E3EA5-0773-EC4F-8296-7B0CCF45A97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6991" y="2577640"/>
            <a:ext cx="2043323" cy="1482275"/>
          </a:xfrm>
          <a:prstGeom prst="rect">
            <a:avLst/>
          </a:prstGeom>
          <a:noFill/>
          <a:extLst>
            <a:ext uri="{909E8E84-426E-40DD-AFC4-6F175D3DCCD1}">
              <a14:hiddenFill xmlns:a14="http://schemas.microsoft.com/office/drawing/2010/main">
                <a:solidFill>
                  <a:srgbClr val="FFFFFF"/>
                </a:solidFill>
              </a14:hiddenFill>
            </a:ext>
          </a:extLst>
        </p:spPr>
      </p:pic>
      <p:sp>
        <p:nvSpPr>
          <p:cNvPr id="45" name="TextBox 44">
            <a:extLst>
              <a:ext uri="{FF2B5EF4-FFF2-40B4-BE49-F238E27FC236}">
                <a16:creationId xmlns:a16="http://schemas.microsoft.com/office/drawing/2014/main" id="{16624E3E-E3BB-7846-ABBF-32E93A2A7886}"/>
              </a:ext>
            </a:extLst>
          </p:cNvPr>
          <p:cNvSpPr txBox="1"/>
          <p:nvPr/>
        </p:nvSpPr>
        <p:spPr>
          <a:xfrm>
            <a:off x="1317333" y="1876445"/>
            <a:ext cx="1159485" cy="646331"/>
          </a:xfrm>
          <a:prstGeom prst="rect">
            <a:avLst/>
          </a:prstGeom>
          <a:noFill/>
        </p:spPr>
        <p:txBody>
          <a:bodyPr wrap="none" rtlCol="0">
            <a:spAutoFit/>
          </a:bodyPr>
          <a:lstStyle/>
          <a:p>
            <a:r>
              <a:rPr lang="en-US" dirty="0">
                <a:solidFill>
                  <a:schemeClr val="accent1"/>
                </a:solidFill>
              </a:rPr>
              <a:t>simulated </a:t>
            </a:r>
          </a:p>
          <a:p>
            <a:r>
              <a:rPr lang="en-US" dirty="0">
                <a:solidFill>
                  <a:schemeClr val="accent1"/>
                </a:solidFill>
              </a:rPr>
              <a:t>(same cat)</a:t>
            </a:r>
          </a:p>
        </p:txBody>
      </p:sp>
      <p:sp>
        <p:nvSpPr>
          <p:cNvPr id="46" name="TextBox 45">
            <a:extLst>
              <a:ext uri="{FF2B5EF4-FFF2-40B4-BE49-F238E27FC236}">
                <a16:creationId xmlns:a16="http://schemas.microsoft.com/office/drawing/2014/main" id="{71BA7DCA-E509-7544-8D10-FC2F21C1B529}"/>
              </a:ext>
            </a:extLst>
          </p:cNvPr>
          <p:cNvSpPr txBox="1"/>
          <p:nvPr/>
        </p:nvSpPr>
        <p:spPr>
          <a:xfrm>
            <a:off x="8018779" y="4623151"/>
            <a:ext cx="2497362" cy="369332"/>
          </a:xfrm>
          <a:prstGeom prst="rect">
            <a:avLst/>
          </a:prstGeom>
          <a:noFill/>
        </p:spPr>
        <p:txBody>
          <a:bodyPr wrap="square" rtlCol="0">
            <a:spAutoFit/>
          </a:bodyPr>
          <a:lstStyle/>
          <a:p>
            <a:r>
              <a:rPr lang="en-US" dirty="0">
                <a:solidFill>
                  <a:schemeClr val="accent1"/>
                </a:solidFill>
              </a:rPr>
              <a:t>simulated (psychology)</a:t>
            </a:r>
          </a:p>
        </p:txBody>
      </p:sp>
      <p:sp>
        <p:nvSpPr>
          <p:cNvPr id="47" name="TextBox 46">
            <a:extLst>
              <a:ext uri="{FF2B5EF4-FFF2-40B4-BE49-F238E27FC236}">
                <a16:creationId xmlns:a16="http://schemas.microsoft.com/office/drawing/2014/main" id="{47D382CB-533C-EF4B-86ED-4C055A4422E1}"/>
              </a:ext>
            </a:extLst>
          </p:cNvPr>
          <p:cNvSpPr txBox="1"/>
          <p:nvPr/>
        </p:nvSpPr>
        <p:spPr>
          <a:xfrm>
            <a:off x="7531572" y="3582651"/>
            <a:ext cx="891130" cy="307777"/>
          </a:xfrm>
          <a:prstGeom prst="rect">
            <a:avLst/>
          </a:prstGeom>
          <a:noFill/>
          <a:ln>
            <a:solidFill>
              <a:schemeClr val="bg1">
                <a:lumMod val="65000"/>
              </a:schemeClr>
            </a:solidFill>
          </a:ln>
        </p:spPr>
        <p:txBody>
          <a:bodyPr wrap="square" rtlCol="0">
            <a:spAutoFit/>
          </a:bodyPr>
          <a:lstStyle/>
          <a:p>
            <a:pPr algn="ctr"/>
            <a:r>
              <a:rPr lang="en-US" sz="1400" dirty="0"/>
              <a:t>crunchies</a:t>
            </a:r>
          </a:p>
        </p:txBody>
      </p:sp>
      <p:sp>
        <p:nvSpPr>
          <p:cNvPr id="48" name="TextBox 47">
            <a:extLst>
              <a:ext uri="{FF2B5EF4-FFF2-40B4-BE49-F238E27FC236}">
                <a16:creationId xmlns:a16="http://schemas.microsoft.com/office/drawing/2014/main" id="{1A745E06-5766-EF41-AB68-1C73FE42021E}"/>
              </a:ext>
            </a:extLst>
          </p:cNvPr>
          <p:cNvSpPr txBox="1"/>
          <p:nvPr/>
        </p:nvSpPr>
        <p:spPr>
          <a:xfrm>
            <a:off x="10112218" y="4140589"/>
            <a:ext cx="722838" cy="307777"/>
          </a:xfrm>
          <a:prstGeom prst="rect">
            <a:avLst/>
          </a:prstGeom>
          <a:noFill/>
          <a:ln>
            <a:solidFill>
              <a:schemeClr val="bg1">
                <a:lumMod val="65000"/>
              </a:schemeClr>
            </a:solidFill>
          </a:ln>
        </p:spPr>
        <p:txBody>
          <a:bodyPr wrap="square" rtlCol="0">
            <a:spAutoFit/>
          </a:bodyPr>
          <a:lstStyle/>
          <a:p>
            <a:pPr algn="ctr"/>
            <a:r>
              <a:rPr lang="en-US" sz="1400" dirty="0"/>
              <a:t>run</a:t>
            </a:r>
          </a:p>
        </p:txBody>
      </p:sp>
      <p:sp>
        <p:nvSpPr>
          <p:cNvPr id="49" name="Right Arrow 48">
            <a:extLst>
              <a:ext uri="{FF2B5EF4-FFF2-40B4-BE49-F238E27FC236}">
                <a16:creationId xmlns:a16="http://schemas.microsoft.com/office/drawing/2014/main" id="{B8BCCD67-4CE4-3C45-8329-5DD624900187}"/>
              </a:ext>
            </a:extLst>
          </p:cNvPr>
          <p:cNvSpPr/>
          <p:nvPr/>
        </p:nvSpPr>
        <p:spPr>
          <a:xfrm>
            <a:off x="8440536" y="3582651"/>
            <a:ext cx="358879" cy="313804"/>
          </a:xfrm>
          <a:prstGeom prst="rightArrow">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0" name="TextBox 49">
            <a:extLst>
              <a:ext uri="{FF2B5EF4-FFF2-40B4-BE49-F238E27FC236}">
                <a16:creationId xmlns:a16="http://schemas.microsoft.com/office/drawing/2014/main" id="{1A64551C-524F-2345-A2AF-F89D16334533}"/>
              </a:ext>
            </a:extLst>
          </p:cNvPr>
          <p:cNvSpPr txBox="1"/>
          <p:nvPr/>
        </p:nvSpPr>
        <p:spPr>
          <a:xfrm>
            <a:off x="7555752" y="4134821"/>
            <a:ext cx="891130" cy="307777"/>
          </a:xfrm>
          <a:prstGeom prst="rect">
            <a:avLst/>
          </a:prstGeom>
          <a:noFill/>
          <a:ln>
            <a:solidFill>
              <a:schemeClr val="bg1">
                <a:lumMod val="65000"/>
              </a:schemeClr>
            </a:solidFill>
          </a:ln>
        </p:spPr>
        <p:txBody>
          <a:bodyPr wrap="square" rtlCol="0">
            <a:spAutoFit/>
          </a:bodyPr>
          <a:lstStyle/>
          <a:p>
            <a:pPr algn="ctr"/>
            <a:r>
              <a:rPr lang="en-US" sz="1400" dirty="0"/>
              <a:t>dog</a:t>
            </a:r>
          </a:p>
        </p:txBody>
      </p:sp>
      <p:sp>
        <p:nvSpPr>
          <p:cNvPr id="51" name="Right Arrow 50">
            <a:extLst>
              <a:ext uri="{FF2B5EF4-FFF2-40B4-BE49-F238E27FC236}">
                <a16:creationId xmlns:a16="http://schemas.microsoft.com/office/drawing/2014/main" id="{E97CB60C-74D2-E343-AD0A-D112262DFC99}"/>
              </a:ext>
            </a:extLst>
          </p:cNvPr>
          <p:cNvSpPr/>
          <p:nvPr/>
        </p:nvSpPr>
        <p:spPr>
          <a:xfrm>
            <a:off x="8440536" y="4155958"/>
            <a:ext cx="358879" cy="313804"/>
          </a:xfrm>
          <a:prstGeom prst="rightArrow">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2" name="TextBox 51">
            <a:extLst>
              <a:ext uri="{FF2B5EF4-FFF2-40B4-BE49-F238E27FC236}">
                <a16:creationId xmlns:a16="http://schemas.microsoft.com/office/drawing/2014/main" id="{FB631505-9FF7-114B-B52A-BA7B8EA37603}"/>
              </a:ext>
            </a:extLst>
          </p:cNvPr>
          <p:cNvSpPr txBox="1"/>
          <p:nvPr/>
        </p:nvSpPr>
        <p:spPr>
          <a:xfrm>
            <a:off x="10112550" y="3550606"/>
            <a:ext cx="722838" cy="307777"/>
          </a:xfrm>
          <a:prstGeom prst="rect">
            <a:avLst/>
          </a:prstGeom>
          <a:noFill/>
          <a:ln>
            <a:solidFill>
              <a:schemeClr val="bg1">
                <a:lumMod val="65000"/>
              </a:schemeClr>
            </a:solidFill>
          </a:ln>
        </p:spPr>
        <p:txBody>
          <a:bodyPr wrap="square" rtlCol="0">
            <a:spAutoFit/>
          </a:bodyPr>
          <a:lstStyle/>
          <a:p>
            <a:pPr algn="ctr"/>
            <a:r>
              <a:rPr lang="en-US" sz="1400" dirty="0"/>
              <a:t>purr</a:t>
            </a:r>
          </a:p>
        </p:txBody>
      </p:sp>
      <p:sp>
        <p:nvSpPr>
          <p:cNvPr id="53" name="Right Arrow 52">
            <a:extLst>
              <a:ext uri="{FF2B5EF4-FFF2-40B4-BE49-F238E27FC236}">
                <a16:creationId xmlns:a16="http://schemas.microsoft.com/office/drawing/2014/main" id="{B9261DCF-C085-8040-82D3-876F0EC27117}"/>
              </a:ext>
            </a:extLst>
          </p:cNvPr>
          <p:cNvSpPr/>
          <p:nvPr/>
        </p:nvSpPr>
        <p:spPr>
          <a:xfrm>
            <a:off x="9753670" y="3582298"/>
            <a:ext cx="358879" cy="313804"/>
          </a:xfrm>
          <a:prstGeom prst="rightArrow">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4" name="Right Arrow 53">
            <a:extLst>
              <a:ext uri="{FF2B5EF4-FFF2-40B4-BE49-F238E27FC236}">
                <a16:creationId xmlns:a16="http://schemas.microsoft.com/office/drawing/2014/main" id="{13556B51-DC2F-654A-8CF2-635FE3A4A20B}"/>
              </a:ext>
            </a:extLst>
          </p:cNvPr>
          <p:cNvSpPr/>
          <p:nvPr/>
        </p:nvSpPr>
        <p:spPr>
          <a:xfrm>
            <a:off x="9753670" y="4155605"/>
            <a:ext cx="358879" cy="313804"/>
          </a:xfrm>
          <a:prstGeom prst="rightArrow">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5" name="Down Arrow 54">
            <a:extLst>
              <a:ext uri="{FF2B5EF4-FFF2-40B4-BE49-F238E27FC236}">
                <a16:creationId xmlns:a16="http://schemas.microsoft.com/office/drawing/2014/main" id="{BC6066D9-E853-BA4E-9C3D-0A03EC4FB459}"/>
              </a:ext>
            </a:extLst>
          </p:cNvPr>
          <p:cNvSpPr/>
          <p:nvPr/>
        </p:nvSpPr>
        <p:spPr>
          <a:xfrm rot="3899720">
            <a:off x="3344016" y="2076544"/>
            <a:ext cx="395417" cy="1675557"/>
          </a:xfrm>
          <a:prstGeom prst="downArrow">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6" name="Down Arrow 55">
            <a:extLst>
              <a:ext uri="{FF2B5EF4-FFF2-40B4-BE49-F238E27FC236}">
                <a16:creationId xmlns:a16="http://schemas.microsoft.com/office/drawing/2014/main" id="{7A597DB8-E25C-1F44-AE13-FA542E4674AA}"/>
              </a:ext>
            </a:extLst>
          </p:cNvPr>
          <p:cNvSpPr/>
          <p:nvPr/>
        </p:nvSpPr>
        <p:spPr>
          <a:xfrm rot="689735">
            <a:off x="4884387" y="2785029"/>
            <a:ext cx="375499" cy="683268"/>
          </a:xfrm>
          <a:prstGeom prst="downArrow">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7" name="Down Arrow 56">
            <a:extLst>
              <a:ext uri="{FF2B5EF4-FFF2-40B4-BE49-F238E27FC236}">
                <a16:creationId xmlns:a16="http://schemas.microsoft.com/office/drawing/2014/main" id="{18261C3E-A9DB-7941-95B4-3E75987D9D85}"/>
              </a:ext>
            </a:extLst>
          </p:cNvPr>
          <p:cNvSpPr/>
          <p:nvPr/>
        </p:nvSpPr>
        <p:spPr>
          <a:xfrm rot="18143637">
            <a:off x="6576228" y="2340641"/>
            <a:ext cx="395417" cy="1503795"/>
          </a:xfrm>
          <a:prstGeom prst="downArrow">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8" name="Down Arrow 57">
            <a:extLst>
              <a:ext uri="{FF2B5EF4-FFF2-40B4-BE49-F238E27FC236}">
                <a16:creationId xmlns:a16="http://schemas.microsoft.com/office/drawing/2014/main" id="{2256C4CC-2867-7449-BE28-DFEDC0D89520}"/>
              </a:ext>
            </a:extLst>
          </p:cNvPr>
          <p:cNvSpPr/>
          <p:nvPr/>
        </p:nvSpPr>
        <p:spPr>
          <a:xfrm rot="15789053">
            <a:off x="6626521" y="1409909"/>
            <a:ext cx="395417" cy="1244607"/>
          </a:xfrm>
          <a:prstGeom prst="downArrow">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C5EF02DF-3740-1343-8159-5EFF647820FF}"/>
                  </a:ext>
                </a:extLst>
              </p:cNvPr>
              <p:cNvSpPr txBox="1"/>
              <p:nvPr/>
            </p:nvSpPr>
            <p:spPr>
              <a:xfrm>
                <a:off x="7382020" y="1757034"/>
                <a:ext cx="4153254" cy="461665"/>
              </a:xfrm>
              <a:prstGeom prst="rect">
                <a:avLst/>
              </a:prstGeom>
              <a:noFill/>
            </p:spPr>
            <p:txBody>
              <a:bodyPr wrap="square" rtlCol="0">
                <a:spAutoFit/>
              </a:bodyPr>
              <a:lstStyle/>
              <a:p>
                <a:pPr algn="ctr"/>
                <a:r>
                  <a:rPr lang="en-US" sz="2400" i="1" dirty="0">
                    <a:latin typeface="Times" pitchFamily="2" charset="0"/>
                  </a:rPr>
                  <a:t> p(purr) =f(crunchies,</a:t>
                </a:r>
                <a14:m>
                  <m:oMath xmlns:m="http://schemas.openxmlformats.org/officeDocument/2006/math">
                    <m:r>
                      <a:rPr lang="en-GB" sz="2400" b="0" i="1" smtClean="0">
                        <a:latin typeface="Cambria Math" panose="02040503050406030204" pitchFamily="18" charset="0"/>
                      </a:rPr>
                      <m:t>h𝑢𝑛𝑔𝑒𝑟</m:t>
                    </m:r>
                  </m:oMath>
                </a14:m>
                <a:r>
                  <a:rPr lang="en-US" sz="2400" i="1" dirty="0">
                    <a:latin typeface="Times" pitchFamily="2" charset="0"/>
                  </a:rPr>
                  <a:t>)</a:t>
                </a:r>
              </a:p>
            </p:txBody>
          </p:sp>
        </mc:Choice>
        <mc:Fallback xmlns="">
          <p:sp>
            <p:nvSpPr>
              <p:cNvPr id="59" name="TextBox 58">
                <a:extLst>
                  <a:ext uri="{FF2B5EF4-FFF2-40B4-BE49-F238E27FC236}">
                    <a16:creationId xmlns:a16="http://schemas.microsoft.com/office/drawing/2014/main" id="{C5EF02DF-3740-1343-8159-5EFF647820FF}"/>
                  </a:ext>
                </a:extLst>
              </p:cNvPr>
              <p:cNvSpPr txBox="1">
                <a:spLocks noRot="1" noChangeAspect="1" noMove="1" noResize="1" noEditPoints="1" noAdjustHandles="1" noChangeArrowheads="1" noChangeShapeType="1" noTextEdit="1"/>
              </p:cNvSpPr>
              <p:nvPr/>
            </p:nvSpPr>
            <p:spPr>
              <a:xfrm>
                <a:off x="7382020" y="1757034"/>
                <a:ext cx="4153254" cy="461665"/>
              </a:xfrm>
              <a:prstGeom prst="rect">
                <a:avLst/>
              </a:prstGeom>
              <a:blipFill>
                <a:blip r:embed="rId5"/>
                <a:stretch>
                  <a:fillRect t="-10811" r="-305" b="-29730"/>
                </a:stretch>
              </a:blipFill>
            </p:spPr>
            <p:txBody>
              <a:bodyPr/>
              <a:lstStyle/>
              <a:p>
                <a:r>
                  <a:rPr lang="en-GB">
                    <a:noFill/>
                  </a:rPr>
                  <a:t> </a:t>
                </a:r>
              </a:p>
            </p:txBody>
          </p:sp>
        </mc:Fallback>
      </mc:AlternateContent>
      <p:sp>
        <p:nvSpPr>
          <p:cNvPr id="60" name="TextBox 59">
            <a:extLst>
              <a:ext uri="{FF2B5EF4-FFF2-40B4-BE49-F238E27FC236}">
                <a16:creationId xmlns:a16="http://schemas.microsoft.com/office/drawing/2014/main" id="{C939121B-0A31-7542-87A1-75897E8A73AD}"/>
              </a:ext>
            </a:extLst>
          </p:cNvPr>
          <p:cNvSpPr txBox="1"/>
          <p:nvPr/>
        </p:nvSpPr>
        <p:spPr>
          <a:xfrm>
            <a:off x="7788097" y="1357415"/>
            <a:ext cx="3682287" cy="369332"/>
          </a:xfrm>
          <a:prstGeom prst="rect">
            <a:avLst/>
          </a:prstGeom>
          <a:noFill/>
        </p:spPr>
        <p:txBody>
          <a:bodyPr wrap="square" rtlCol="0">
            <a:spAutoFit/>
          </a:bodyPr>
          <a:lstStyle/>
          <a:p>
            <a:r>
              <a:rPr lang="en-US" dirty="0">
                <a:solidFill>
                  <a:schemeClr val="accent1"/>
                </a:solidFill>
              </a:rPr>
              <a:t>simulated (comp. neuro/cog. sci)</a:t>
            </a:r>
          </a:p>
        </p:txBody>
      </p:sp>
      <p:sp>
        <p:nvSpPr>
          <p:cNvPr id="61" name="Rectangle 2">
            <a:extLst>
              <a:ext uri="{FF2B5EF4-FFF2-40B4-BE49-F238E27FC236}">
                <a16:creationId xmlns:a16="http://schemas.microsoft.com/office/drawing/2014/main" id="{B61F91A8-96B0-2D49-AFB2-9236913A69F6}"/>
              </a:ext>
            </a:extLst>
          </p:cNvPr>
          <p:cNvSpPr>
            <a:spLocks noChangeArrowheads="1"/>
          </p:cNvSpPr>
          <p:nvPr/>
        </p:nvSpPr>
        <p:spPr bwMode="auto">
          <a:xfrm>
            <a:off x="0" y="1"/>
            <a:ext cx="12192000" cy="1012826"/>
          </a:xfrm>
          <a:prstGeom prst="rect">
            <a:avLst/>
          </a:prstGeom>
          <a:gradFill rotWithShape="1">
            <a:gsLst>
              <a:gs pos="0">
                <a:srgbClr val="C0C0C0"/>
              </a:gs>
              <a:gs pos="100000">
                <a:schemeClr val="bg1"/>
              </a:gs>
            </a:gsLst>
            <a:lin ang="0" scaled="1"/>
          </a:gradFill>
          <a:ln w="9525">
            <a:noFill/>
            <a:miter lim="800000"/>
            <a:headEnd/>
            <a:tailEnd/>
          </a:ln>
        </p:spPr>
        <p:txBody>
          <a:bodyPr wrap="none" anchor="ctr">
            <a:prstTxWarp prst="textNoShape">
              <a:avLst/>
            </a:prstTxWarp>
          </a:bodyPr>
          <a:lstStyle/>
          <a:p>
            <a:pPr algn="ctr"/>
            <a:endParaRPr lang="en-US" sz="3600">
              <a:latin typeface="Calibri" charset="0"/>
            </a:endParaRPr>
          </a:p>
        </p:txBody>
      </p:sp>
      <p:pic>
        <p:nvPicPr>
          <p:cNvPr id="62" name="Picture 61">
            <a:extLst>
              <a:ext uri="{FF2B5EF4-FFF2-40B4-BE49-F238E27FC236}">
                <a16:creationId xmlns:a16="http://schemas.microsoft.com/office/drawing/2014/main" id="{C60371E7-0AEB-1D4D-B0EA-97D1AFC94DE8}"/>
              </a:ext>
            </a:extLst>
          </p:cNvPr>
          <p:cNvPicPr>
            <a:picLocks noChangeAspect="1"/>
          </p:cNvPicPr>
          <p:nvPr/>
        </p:nvPicPr>
        <p:blipFill>
          <a:blip r:embed="rId6"/>
          <a:stretch>
            <a:fillRect/>
          </a:stretch>
        </p:blipFill>
        <p:spPr>
          <a:xfrm>
            <a:off x="11154870" y="-39544"/>
            <a:ext cx="1052370" cy="1052370"/>
          </a:xfrm>
          <a:prstGeom prst="rect">
            <a:avLst/>
          </a:prstGeom>
        </p:spPr>
      </p:pic>
      <p:sp>
        <p:nvSpPr>
          <p:cNvPr id="63" name="Rectangle 3">
            <a:extLst>
              <a:ext uri="{FF2B5EF4-FFF2-40B4-BE49-F238E27FC236}">
                <a16:creationId xmlns:a16="http://schemas.microsoft.com/office/drawing/2014/main" id="{60B4B1A7-30E2-F344-9D73-4A61E432542E}"/>
              </a:ext>
            </a:extLst>
          </p:cNvPr>
          <p:cNvSpPr>
            <a:spLocks noChangeArrowheads="1"/>
          </p:cNvSpPr>
          <p:nvPr/>
        </p:nvSpPr>
        <p:spPr bwMode="auto">
          <a:xfrm>
            <a:off x="-1" y="0"/>
            <a:ext cx="11387733" cy="646331"/>
          </a:xfrm>
          <a:prstGeom prst="rect">
            <a:avLst/>
          </a:prstGeom>
          <a:noFill/>
          <a:ln w="9525">
            <a:noFill/>
            <a:miter lim="800000"/>
            <a:headEnd/>
            <a:tailEnd/>
          </a:ln>
        </p:spPr>
        <p:txBody>
          <a:bodyPr wrap="square">
            <a:prstTxWarp prst="textNoShape">
              <a:avLst/>
            </a:prstTxWarp>
            <a:spAutoFit/>
          </a:bodyPr>
          <a:lstStyle/>
          <a:p>
            <a:r>
              <a:rPr lang="en-GB" sz="3600" dirty="0">
                <a:latin typeface="+mj-lt"/>
              </a:rPr>
              <a:t>What is a model?</a:t>
            </a:r>
          </a:p>
        </p:txBody>
      </p:sp>
    </p:spTree>
    <p:extLst>
      <p:ext uri="{BB962C8B-B14F-4D97-AF65-F5344CB8AC3E}">
        <p14:creationId xmlns:p14="http://schemas.microsoft.com/office/powerpoint/2010/main" val="252433125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6215</TotalTime>
  <Words>1374</Words>
  <Application>Microsoft Macintosh PowerPoint</Application>
  <PresentationFormat>Widescreen</PresentationFormat>
  <Paragraphs>291</Paragraphs>
  <Slides>29</Slides>
  <Notes>28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29</vt:i4>
      </vt:variant>
    </vt:vector>
  </HeadingPairs>
  <TitlesOfParts>
    <vt:vector size="36" baseType="lpstr">
      <vt:lpstr>Arial</vt:lpstr>
      <vt:lpstr>Calibri</vt:lpstr>
      <vt:lpstr>Calibri Light</vt:lpstr>
      <vt:lpstr>Cambria Math</vt:lpstr>
      <vt:lpstr>Times</vt:lpstr>
      <vt:lpstr>Times New Roman</vt:lpstr>
      <vt:lpstr>Office Theme</vt:lpstr>
      <vt:lpstr>What is a model?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What is a model?</dc:title>
  <dc:creator>Christopher Summerfield</dc:creator>
  <cp:lastModifiedBy>Christopher Summerfield</cp:lastModifiedBy>
  <cp:revision>11</cp:revision>
  <dcterms:created xsi:type="dcterms:W3CDTF">2023-07-08T09:19:59Z</dcterms:created>
  <dcterms:modified xsi:type="dcterms:W3CDTF">2023-07-18T09:29:38Z</dcterms:modified>
</cp:coreProperties>
</file>